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7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8288000" cy="10287000"/>
  <p:notesSz cx="6858000" cy="9144000"/>
  <p:embeddedFontLst>
    <p:embeddedFont>
      <p:font typeface="Fibre" panose="02000506060000020004" pitchFamily="2" charset="77"/>
      <p:regular r:id="rId25"/>
      <p:bold r:id="rId26"/>
    </p:embeddedFont>
    <p:embeddedFont>
      <p:font typeface="Quicksand" pitchFamily="2" charset="77"/>
      <p:regular r:id="rId27"/>
    </p:embeddedFont>
    <p:embeddedFont>
      <p:font typeface="Quicksand Bold" pitchFamily="2" charset="77"/>
      <p:regular r:id="rId28"/>
      <p:bold r:id="rId29"/>
    </p:embeddedFont>
    <p:embeddedFont>
      <p:font typeface="Quicksand Semi-Bold" pitchFamily="2" charset="77"/>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p:scale>
          <a:sx n="60" d="100"/>
          <a:sy n="60" d="100"/>
        </p:scale>
        <p:origin x="1944"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131" d="100"/>
          <a:sy n="131" d="100"/>
        </p:scale>
        <p:origin x="3584"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47800" y="6096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569118" y="3346451"/>
            <a:ext cx="5719763" cy="1985963"/>
          </a:xfrm>
          <a:prstGeom prst="rect">
            <a:avLst/>
          </a:prstGeom>
        </p:spPr>
        <p:txBody>
          <a:bodyPr vert="horz" lIns="91440" tIns="45720" rIns="91440" bIns="45720" rtlCol="0"/>
          <a:lstStyle/>
          <a:p>
            <a:r>
              <a:rPr lang="en-US" dirty="0"/>
              <a:t>Today you’re not just kids—you’re World Watchers! That means you are learning to keep your eyes open to what’s happening to Christians all around the world, and then to pray for them. </a:t>
            </a:r>
          </a:p>
          <a:p>
            <a:endParaRPr lang="en-US" dirty="0"/>
          </a:p>
          <a:p>
            <a:r>
              <a:rPr lang="en-US" dirty="0"/>
              <a:t>(</a:t>
            </a:r>
            <a:r>
              <a:rPr lang="en-US" dirty="0" err="1"/>
              <a:t>Icebraker</a:t>
            </a:r>
            <a:r>
              <a:rPr lang="en-US" dirty="0"/>
              <a:t>: Ask: “If you could travel anywhere in the world, where would you go and why?” This connects to the “passport/map” idea.)</a:t>
            </a:r>
          </a:p>
          <a:p>
            <a:endParaRPr lang="en-US" dirty="0"/>
          </a:p>
          <a:p>
            <a:r>
              <a:rPr lang="en-US" dirty="0"/>
              <a:t>Millions of Christians are treated badly just because they love Jesus. That’s called persecution. We are going to discover what that means, how we can help, and how prayer makes a difference.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7763" y="5334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715000" cy="3081338"/>
          </a:xfrm>
          <a:prstGeom prst="rect">
            <a:avLst/>
          </a:prstGeom>
        </p:spPr>
        <p:txBody>
          <a:bodyPr vert="horz" lIns="91440" tIns="45720" rIns="91440" bIns="45720" rtlCol="0"/>
          <a:lstStyle/>
          <a:p>
            <a:r>
              <a:rPr lang="en-US" dirty="0"/>
              <a:t>Let’s talk about what persecution looks like for kids.</a:t>
            </a:r>
          </a:p>
          <a:p>
            <a:r>
              <a:rPr lang="en-US" dirty="0"/>
              <a:t>- Some are hurt or attacked—violence.</a:t>
            </a:r>
          </a:p>
          <a:p>
            <a:r>
              <a:rPr lang="en-US" dirty="0"/>
              <a:t>- Some are bullied or called names.</a:t>
            </a:r>
          </a:p>
          <a:p>
            <a:r>
              <a:rPr lang="en-US" dirty="0"/>
              <a:t>- Some aren’t allowed to go to school or teachers ignore them.</a:t>
            </a:r>
          </a:p>
          <a:p>
            <a:r>
              <a:rPr lang="en-US" dirty="0"/>
              <a:t>- Some must keep their faith a secret.</a:t>
            </a:r>
          </a:p>
          <a:p>
            <a:r>
              <a:rPr lang="en-US" dirty="0"/>
              <a:t>- Some lose their homes and must run away. These are real struggles kids face every 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33463" y="4984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457200" y="3249613"/>
            <a:ext cx="5715000" cy="3081338"/>
          </a:xfrm>
          <a:prstGeom prst="rect">
            <a:avLst/>
          </a:prstGeom>
        </p:spPr>
        <p:txBody>
          <a:bodyPr vert="horz" lIns="91440" tIns="45720" rIns="91440" bIns="45720" rtlCol="0"/>
          <a:lstStyle/>
          <a:p>
            <a:r>
              <a:rPr lang="en-US" dirty="0"/>
              <a:t>Today we’re going to hear real stories of children around the world who follow Jesus. These aren’t made up — they are happening right now. Each child faces a different kind of persecution, but we’ll also see how God helps them. After each story, we’ll pray together.”</a:t>
            </a:r>
          </a:p>
          <a:p>
            <a:r>
              <a:rPr lang="en-US" dirty="0"/>
              <a:t>You can also read these stories in your passport later.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30288" y="457200"/>
            <a:ext cx="4797425" cy="26987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3249613"/>
            <a:ext cx="6400800" cy="3081338"/>
          </a:xfrm>
          <a:prstGeom prst="rect">
            <a:avLst/>
          </a:prstGeom>
        </p:spPr>
        <p:txBody>
          <a:bodyPr vert="horz" lIns="91440" tIns="45720" rIns="91440" bIns="45720" rtlCol="0"/>
          <a:lstStyle/>
          <a:p>
            <a:r>
              <a:rPr lang="en-US"/>
              <a:t>Sepideh and her mother became Christians, but they couldn’t even tell her dad. When he found out, he threatened to report them to the police. Imagine not being able to tell your own family what you believe! Let’s pray that God keeps Sepideh safe, that her dad will come to know Jesus too, and that secret believers all over the world will find safe friends and churches.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Julie feels different at school because she follows Jesus. The other kids leave her out and call her names. But she remembers the Bible verse: ‘If God is for us, who can be against us?’ God gave her strength to stand tall. Let’s pray Julie will keep her courage, and that her classmates will learn to accept and respect 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Wenkun was just 4, extremists burned down his whole village. His family had to leave everything behind and walk for 3 days before they found safety. His dad said something powerful: ‘We are displaced, but Jesus is not.’ That means even when we lose our home, Jesus is still with us. Let’s pray for children like Wenkun to have food, water, and safe homes.”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Preeti’s grandfather held prayer meetings in their house. Local extremists attacked him with iron bars and hurt him badly. Preeti was frightened and angry — but instead of revenge, she asked for prayer. She said: ‘Pray for my family to grow in Christ and be safe.’ Isn’t that amazing? Let’s pray for Preeti’s family and others who face violence.”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“When Benham was little, extremists burned his house. His family had to run away. But a few years later, they were able to return and rebuild their home with help from Open Doors. Not every child is so fortunate. Let’s pray for children like Benham — that they can go to school safely, live without fear, and enjoy peace in their homes.”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Bible tells us persecution is part of following Jesus. Jesus was persecuted, and his followers were too. But God promises blessings and joy even in suffering, because He is close to us. These verses remind us we are not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Open Doors helps Christians who are persecuted. They provide food, safe homes, medicine, schools, and bring Bibles. They remind persecuted Christians: ‘You are not alone.’ And today, as World Watchers, we are part of that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“Brother Andrew was one of the first ‘World Watchers.’ He risked his life to smuggle Bibles to Christians who couldn’t get them. Later he started Open Doors, the group that still helps today. His story shows how one person’s prayers and bravery can change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029200" cy="787400"/>
          </a:xfrm>
          <a:prstGeom prst="rect">
            <a:avLst/>
          </a:prstGeom>
        </p:spPr>
        <p:txBody>
          <a:bodyPr vert="horz" lIns="91440" tIns="45720" rIns="91440" bIns="45720" rtlCol="0"/>
          <a:lstStyle/>
          <a:p>
            <a:r>
              <a:rPr lang="en-US" dirty="0"/>
              <a:t>This verse is our big idea for today. Jesus said this because He knew life is hard sometimes—but prayer is powerful. Let’s say it together slowly. Now faster! Now in a whisper! Now shout it. This is something we can remember when things get tough—keep on praying, don’t give up.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Prayer is powerful because God listens! Even when Christians are far away, our prayers reach them because God is everywhere. Prayer gives hope, brings courage, and reminds people that they are loved by God. Remember Luke 18:1? Keep praying, never give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“Prayer can be part of everyday life! If you eat Chinese food, pray for Christians in China. If you see a lamppost, pray for Christians to shine for Jesus. If you see a school, pray for children to get education. These little reminders help us pray without giving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it’s your turn to be real World Watchers!</a:t>
            </a:r>
          </a:p>
          <a:p>
            <a:endParaRPr lang="en-US"/>
          </a:p>
          <a:p>
            <a:r>
              <a:rPr lang="en-US"/>
              <a:t>1. Pick a country on your prayer passport map.</a:t>
            </a:r>
          </a:p>
          <a:p>
            <a:r>
              <a:rPr lang="en-US"/>
              <a:t>2. Colour its flag.</a:t>
            </a:r>
          </a:p>
          <a:p>
            <a:r>
              <a:rPr lang="en-US"/>
              <a:t>3. Write a short prayer for kids there.</a:t>
            </a:r>
          </a:p>
          <a:p>
            <a:r>
              <a:rPr lang="en-US"/>
              <a:t>4. Tick your map—you’ve just ‘visited’ that country in prayer! This is your special journey—you can keep filling it during the week at home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411593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33299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5860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85050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19146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72127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953000" cy="3081338"/>
          </a:xfrm>
          <a:prstGeom prst="rect">
            <a:avLst/>
          </a:prstGeom>
        </p:spPr>
        <p:txBody>
          <a:bodyPr vert="horz" lIns="91440" tIns="45720" rIns="91440" bIns="45720" rtlCol="0"/>
          <a:lstStyle/>
          <a:p>
            <a:r>
              <a:rPr lang="en-US" dirty="0"/>
              <a:t>Persecution means being bullied, left out, or even hurt because you love Jesus. Around the world, millions of Christians—kids just like you—are persecuted. That’s not fair, is it? But we can make a difference by praying and remembering them.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4.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3.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9.png"/><Relationship Id="rId3"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56.svg"/><Relationship Id="rId4" Type="http://schemas.openxmlformats.org/officeDocument/2006/relationships/image" Target="../media/image35.sv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8.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3.png"/><Relationship Id="rId5" Type="http://schemas.openxmlformats.org/officeDocument/2006/relationships/image" Target="../media/image60.png"/><Relationship Id="rId10" Type="http://schemas.openxmlformats.org/officeDocument/2006/relationships/image" Target="../media/image62.jpeg"/><Relationship Id="rId4" Type="http://schemas.openxmlformats.org/officeDocument/2006/relationships/image" Target="../media/image59.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3.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3.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8.sv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5.jpe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3.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9.png"/><Relationship Id="rId3"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6.jpeg"/><Relationship Id="rId5" Type="http://schemas.openxmlformats.org/officeDocument/2006/relationships/image" Target="../media/image5.png"/><Relationship Id="rId10" Type="http://schemas.openxmlformats.org/officeDocument/2006/relationships/image" Target="../media/image56.svg"/><Relationship Id="rId4" Type="http://schemas.openxmlformats.org/officeDocument/2006/relationships/image" Target="../media/image35.sv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53.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6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9.png"/><Relationship Id="rId10" Type="http://schemas.openxmlformats.org/officeDocument/2006/relationships/image" Target="../media/image33.svg"/><Relationship Id="rId4" Type="http://schemas.openxmlformats.org/officeDocument/2006/relationships/image" Target="../media/image69.svg"/><Relationship Id="rId9" Type="http://schemas.openxmlformats.org/officeDocument/2006/relationships/image" Target="../media/image32.png"/><Relationship Id="rId1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53.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8.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3.png"/><Relationship Id="rId5" Type="http://schemas.openxmlformats.org/officeDocument/2006/relationships/image" Target="../media/image60.png"/><Relationship Id="rId10" Type="http://schemas.openxmlformats.org/officeDocument/2006/relationships/image" Target="../media/image75.jpeg"/><Relationship Id="rId4" Type="http://schemas.openxmlformats.org/officeDocument/2006/relationships/image" Target="../media/image59.sv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53.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76.jpeg"/></Relationships>
</file>

<file path=ppt/slides/_rels/slide2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53.png"/><Relationship Id="rId4" Type="http://schemas.openxmlformats.org/officeDocument/2006/relationships/image" Target="../media/image4.sv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18"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18"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16.svg"/><Relationship Id="rId9" Type="http://schemas.openxmlformats.org/officeDocument/2006/relationships/image" Target="../media/image34.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sp>
      <p:sp>
        <p:nvSpPr>
          <p:cNvPr id="10" name="Freeform 10"/>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sp>
      <p:sp>
        <p:nvSpPr>
          <p:cNvPr id="11" name="Freeform 11"/>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3" name="Freeform 13"/>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4" name="Freeform 14"/>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sp>
      <p:sp>
        <p:nvSpPr>
          <p:cNvPr id="15" name="TextBox 15"/>
          <p:cNvSpPr txBox="1"/>
          <p:nvPr/>
        </p:nvSpPr>
        <p:spPr>
          <a:xfrm>
            <a:off x="3302274" y="2682969"/>
            <a:ext cx="11683452" cy="3372391"/>
          </a:xfrm>
          <a:prstGeom prst="rect">
            <a:avLst/>
          </a:prstGeom>
        </p:spPr>
        <p:txBody>
          <a:bodyPr lIns="0" tIns="0" rIns="0" bIns="0" rtlCol="0" anchor="t">
            <a:spAutoFit/>
          </a:bodyPr>
          <a:lstStyle/>
          <a:p>
            <a:pPr marL="0" lvl="0" indent="0" algn="ctr">
              <a:lnSpc>
                <a:spcPts val="12842"/>
              </a:lnSpc>
            </a:pPr>
            <a:r>
              <a:rPr lang="en-US" sz="13518" spc="-270">
                <a:solidFill>
                  <a:srgbClr val="2B2B2B"/>
                </a:solidFill>
                <a:latin typeface="Fibre"/>
                <a:ea typeface="Fibre"/>
                <a:cs typeface="Fibre"/>
                <a:sym typeface="Fibre"/>
              </a:rPr>
              <a:t>🌍 Welcome, World Watchers!</a:t>
            </a:r>
          </a:p>
        </p:txBody>
      </p:sp>
      <p:sp>
        <p:nvSpPr>
          <p:cNvPr id="16" name="Freeform 16"/>
          <p:cNvSpPr/>
          <p:nvPr/>
        </p:nvSpPr>
        <p:spPr>
          <a:xfrm>
            <a:off x="2454932" y="3790368"/>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7" name="Freeform 17"/>
          <p:cNvSpPr/>
          <p:nvPr/>
        </p:nvSpPr>
        <p:spPr>
          <a:xfrm rot="-10800000">
            <a:off x="14814655" y="3790368"/>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8" name="Freeform 18"/>
          <p:cNvSpPr/>
          <p:nvPr/>
        </p:nvSpPr>
        <p:spPr>
          <a:xfrm>
            <a:off x="8404690" y="8630485"/>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31"/>
            <a:stretch>
              <a:fillRect r="-186187"/>
            </a:stretch>
          </a:blipFill>
        </p:spPr>
      </p:sp>
      <p:sp>
        <p:nvSpPr>
          <p:cNvPr id="19" name="TextBox 19"/>
          <p:cNvSpPr txBox="1"/>
          <p:nvPr/>
        </p:nvSpPr>
        <p:spPr>
          <a:xfrm>
            <a:off x="2349424" y="7155636"/>
            <a:ext cx="13589149" cy="1105540"/>
          </a:xfrm>
          <a:prstGeom prst="rect">
            <a:avLst/>
          </a:prstGeom>
        </p:spPr>
        <p:txBody>
          <a:bodyPr wrap="square" lIns="0" tIns="0" rIns="0" bIns="0" rtlCol="0" anchor="t">
            <a:spAutoFit/>
          </a:bodyPr>
          <a:lstStyle/>
          <a:p>
            <a:pPr algn="ctr">
              <a:lnSpc>
                <a:spcPts val="8320"/>
              </a:lnSpc>
              <a:spcBef>
                <a:spcPct val="0"/>
              </a:spcBef>
            </a:pPr>
            <a:r>
              <a:rPr lang="en-US" sz="8000" b="1" spc="-160" dirty="0">
                <a:solidFill>
                  <a:srgbClr val="2B2B2B"/>
                </a:solidFill>
                <a:latin typeface="Fibre"/>
                <a:ea typeface="Fibre"/>
                <a:cs typeface="Fibre"/>
                <a:sym typeface="Fibre"/>
              </a:rPr>
              <a:t>👀 Watch. 🙏 Pray. 💪 Be Brave.</a:t>
            </a:r>
          </a:p>
        </p:txBody>
      </p:sp>
      <p:sp>
        <p:nvSpPr>
          <p:cNvPr id="20" name="TextBox 20"/>
          <p:cNvSpPr txBox="1"/>
          <p:nvPr/>
        </p:nvSpPr>
        <p:spPr>
          <a:xfrm>
            <a:off x="3135209" y="6282547"/>
            <a:ext cx="12017582" cy="599347"/>
          </a:xfrm>
          <a:prstGeom prst="rect">
            <a:avLst/>
          </a:prstGeom>
        </p:spPr>
        <p:txBody>
          <a:bodyPr lIns="0" tIns="0" rIns="0" bIns="0" rtlCol="0" anchor="t">
            <a:spAutoFit/>
          </a:bodyPr>
          <a:lstStyle/>
          <a:p>
            <a:pPr marL="0" lvl="0" indent="0" algn="ctr">
              <a:lnSpc>
                <a:spcPts val="4371"/>
              </a:lnSpc>
            </a:pPr>
            <a:r>
              <a:rPr lang="en-US" sz="4700" spc="-94" dirty="0">
                <a:solidFill>
                  <a:srgbClr val="2B2B2B"/>
                </a:solidFill>
                <a:latin typeface="Fibre"/>
                <a:ea typeface="Fibre"/>
                <a:cs typeface="Fibre"/>
                <a:sym typeface="Fibre"/>
              </a:rPr>
              <a:t>You’re a World Watcher!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04324" y="1901884"/>
            <a:ext cx="6483233" cy="6483233"/>
            <a:chOff x="0" y="0"/>
            <a:chExt cx="34823400" cy="34823400"/>
          </a:xfrm>
        </p:grpSpPr>
        <p:sp>
          <p:nvSpPr>
            <p:cNvPr id="3" name="Freeform 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3"/>
              <a:stretch>
                <a:fillRect l="-24086" r="-26007"/>
              </a:stretch>
            </a:blipFill>
          </p:spPr>
        </p:sp>
        <p:sp>
          <p:nvSpPr>
            <p:cNvPr id="4" name="Freeform 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a:stretch>
            </a:blipFill>
          </p:spPr>
        </p:sp>
      </p:grpSp>
      <p:sp>
        <p:nvSpPr>
          <p:cNvPr id="5" name="Freeform 5"/>
          <p:cNvSpPr/>
          <p:nvPr/>
        </p:nvSpPr>
        <p:spPr>
          <a:xfrm rot="1737559">
            <a:off x="1121538" y="7632200"/>
            <a:ext cx="4670260" cy="3252199"/>
          </a:xfrm>
          <a:custGeom>
            <a:avLst/>
            <a:gdLst/>
            <a:ahLst/>
            <a:cxnLst/>
            <a:rect l="l" t="t" r="r" b="b"/>
            <a:pathLst>
              <a:path w="4670260" h="3252199">
                <a:moveTo>
                  <a:pt x="0" y="0"/>
                </a:moveTo>
                <a:lnTo>
                  <a:pt x="4670260" y="0"/>
                </a:lnTo>
                <a:lnTo>
                  <a:pt x="4670260" y="3252200"/>
                </a:lnTo>
                <a:lnTo>
                  <a:pt x="0" y="32522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sp>
        <p:nvSpPr>
          <p:cNvPr id="8" name="TextBox 8"/>
          <p:cNvSpPr txBox="1"/>
          <p:nvPr/>
        </p:nvSpPr>
        <p:spPr>
          <a:xfrm>
            <a:off x="9545744" y="4083749"/>
            <a:ext cx="6500748" cy="4301368"/>
          </a:xfrm>
          <a:prstGeom prst="rect">
            <a:avLst/>
          </a:prstGeom>
        </p:spPr>
        <p:txBody>
          <a:bodyPr lIns="0" tIns="0" rIns="0" bIns="0" rtlCol="0" anchor="t">
            <a:spAutoFit/>
          </a:bodyPr>
          <a:lstStyle/>
          <a:p>
            <a:pPr marL="0" lvl="0" indent="0" algn="l">
              <a:lnSpc>
                <a:spcPts val="6962"/>
              </a:lnSpc>
              <a:spcBef>
                <a:spcPct val="0"/>
              </a:spcBef>
            </a:pPr>
            <a:r>
              <a:rPr lang="en-US" sz="5157" b="1" spc="159">
                <a:solidFill>
                  <a:srgbClr val="2B2B2B"/>
                </a:solidFill>
                <a:latin typeface="Quicksand Semi-Bold"/>
                <a:ea typeface="Quicksand Semi-Bold"/>
                <a:cs typeface="Quicksand Semi-Bold"/>
                <a:sym typeface="Quicksand Semi-Bold"/>
              </a:rPr>
              <a:t>1.</a:t>
            </a:r>
            <a:r>
              <a:rPr lang="en-US" sz="5157" b="1" u="none" spc="159">
                <a:solidFill>
                  <a:srgbClr val="2B2B2B"/>
                </a:solidFill>
                <a:latin typeface="Quicksand Semi-Bold"/>
                <a:ea typeface="Quicksand Semi-Bold"/>
                <a:cs typeface="Quicksand Semi-Bold"/>
                <a:sym typeface="Quicksand Semi-Bold"/>
              </a:rPr>
              <a:t> Violence</a:t>
            </a:r>
          </a:p>
          <a:p>
            <a:pPr marL="0" lvl="0" indent="0" algn="l">
              <a:lnSpc>
                <a:spcPts val="6962"/>
              </a:lnSpc>
              <a:spcBef>
                <a:spcPct val="0"/>
              </a:spcBef>
            </a:pPr>
            <a:r>
              <a:rPr lang="en-US" sz="5157" b="1" u="none" spc="159">
                <a:solidFill>
                  <a:srgbClr val="2B2B2B"/>
                </a:solidFill>
                <a:latin typeface="Quicksand Semi-Bold"/>
                <a:ea typeface="Quicksand Semi-Bold"/>
                <a:cs typeface="Quicksand Semi-Bold"/>
                <a:sym typeface="Quicksand Semi-Bold"/>
              </a:rPr>
              <a:t>2. Bullying</a:t>
            </a:r>
          </a:p>
          <a:p>
            <a:pPr marL="0" lvl="0" indent="0" algn="l">
              <a:lnSpc>
                <a:spcPts val="6962"/>
              </a:lnSpc>
              <a:spcBef>
                <a:spcPct val="0"/>
              </a:spcBef>
            </a:pPr>
            <a:r>
              <a:rPr lang="en-US" sz="5157" b="1" u="none" spc="159">
                <a:solidFill>
                  <a:srgbClr val="2B2B2B"/>
                </a:solidFill>
                <a:latin typeface="Quicksand Semi-Bold"/>
                <a:ea typeface="Quicksand Semi-Bold"/>
                <a:cs typeface="Quicksand Semi-Bold"/>
                <a:sym typeface="Quicksand Semi-Bold"/>
              </a:rPr>
              <a:t>3. School problems</a:t>
            </a:r>
          </a:p>
          <a:p>
            <a:pPr marL="0" lvl="0" indent="0" algn="l">
              <a:lnSpc>
                <a:spcPts val="6962"/>
              </a:lnSpc>
              <a:spcBef>
                <a:spcPct val="0"/>
              </a:spcBef>
            </a:pPr>
            <a:r>
              <a:rPr lang="en-US" sz="5157" b="1" u="none" spc="159">
                <a:solidFill>
                  <a:srgbClr val="2B2B2B"/>
                </a:solidFill>
                <a:latin typeface="Quicksand Semi-Bold"/>
                <a:ea typeface="Quicksand Semi-Bold"/>
                <a:cs typeface="Quicksand Semi-Bold"/>
                <a:sym typeface="Quicksand Semi-Bold"/>
              </a:rPr>
              <a:t>4. Secret believers</a:t>
            </a:r>
          </a:p>
          <a:p>
            <a:pPr marL="0" lvl="0" indent="0" algn="l">
              <a:lnSpc>
                <a:spcPts val="6962"/>
              </a:lnSpc>
              <a:spcBef>
                <a:spcPct val="0"/>
              </a:spcBef>
            </a:pPr>
            <a:r>
              <a:rPr lang="en-US" sz="5157" b="1" u="none" spc="159">
                <a:solidFill>
                  <a:srgbClr val="2B2B2B"/>
                </a:solidFill>
                <a:latin typeface="Quicksand Semi-Bold"/>
                <a:ea typeface="Quicksand Semi-Bold"/>
                <a:cs typeface="Quicksand Semi-Bold"/>
                <a:sym typeface="Quicksand Semi-Bold"/>
              </a:rPr>
              <a:t>5. Losing homes</a:t>
            </a:r>
          </a:p>
        </p:txBody>
      </p:sp>
      <p:sp>
        <p:nvSpPr>
          <p:cNvPr id="9" name="TextBox 9"/>
          <p:cNvSpPr txBox="1"/>
          <p:nvPr/>
        </p:nvSpPr>
        <p:spPr>
          <a:xfrm>
            <a:off x="9458564" y="2006659"/>
            <a:ext cx="7321793" cy="2153290"/>
          </a:xfrm>
          <a:prstGeom prst="rect">
            <a:avLst/>
          </a:prstGeom>
        </p:spPr>
        <p:txBody>
          <a:bodyPr lIns="0" tIns="0" rIns="0" bIns="0" rtlCol="0" anchor="t">
            <a:spAutoFit/>
          </a:bodyPr>
          <a:lstStyle/>
          <a:p>
            <a:pPr marL="0" lvl="0" indent="0" algn="l">
              <a:lnSpc>
                <a:spcPts val="8320"/>
              </a:lnSpc>
            </a:pPr>
            <a:r>
              <a:rPr lang="en-US" sz="8000" spc="-160">
                <a:solidFill>
                  <a:srgbClr val="2B2B2B"/>
                </a:solidFill>
                <a:latin typeface="Fibre"/>
                <a:ea typeface="Fibre"/>
                <a:cs typeface="Fibre"/>
                <a:sym typeface="Fibre"/>
              </a:rPr>
              <a:t>5 Ways Kids Face Persecution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6" name="Group 6"/>
          <p:cNvGrpSpPr>
            <a:grpSpLocks noChangeAspect="1"/>
          </p:cNvGrpSpPr>
          <p:nvPr/>
        </p:nvGrpSpPr>
        <p:grpSpPr>
          <a:xfrm>
            <a:off x="10174861" y="1901884"/>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r="-50659"/>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sp>
      </p:grpSp>
      <p:sp>
        <p:nvSpPr>
          <p:cNvPr id="9" name="Freeform 9"/>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10" name="TextBox 10"/>
          <p:cNvSpPr txBox="1"/>
          <p:nvPr/>
        </p:nvSpPr>
        <p:spPr>
          <a:xfrm>
            <a:off x="2617974" y="2588281"/>
            <a:ext cx="6667272" cy="5512054"/>
          </a:xfrm>
          <a:prstGeom prst="rect">
            <a:avLst/>
          </a:prstGeom>
        </p:spPr>
        <p:txBody>
          <a:bodyPr lIns="0" tIns="0" rIns="0" bIns="0" rtlCol="0" anchor="t">
            <a:spAutoFit/>
          </a:bodyPr>
          <a:lstStyle/>
          <a:p>
            <a:pPr algn="l">
              <a:lnSpc>
                <a:spcPts val="8879"/>
              </a:lnSpc>
            </a:pPr>
            <a:r>
              <a:rPr lang="en-US" sz="6577" spc="203">
                <a:solidFill>
                  <a:srgbClr val="2B2B2B"/>
                </a:solidFill>
                <a:latin typeface="Quicksand"/>
                <a:ea typeface="Quicksand"/>
                <a:cs typeface="Quicksand"/>
                <a:sym typeface="Quicksand"/>
              </a:rPr>
              <a:t>📍 Iran </a:t>
            </a:r>
          </a:p>
          <a:p>
            <a:pPr marL="0" lvl="0" indent="0" algn="l">
              <a:lnSpc>
                <a:spcPts val="8879"/>
              </a:lnSpc>
              <a:spcBef>
                <a:spcPct val="0"/>
              </a:spcBef>
            </a:pPr>
            <a:r>
              <a:rPr lang="en-US" sz="6577" spc="203">
                <a:solidFill>
                  <a:srgbClr val="2B2B2B"/>
                </a:solidFill>
                <a:latin typeface="Quicksand"/>
                <a:ea typeface="Quicksand"/>
                <a:cs typeface="Quicksand"/>
                <a:sym typeface="Quicksand"/>
              </a:rPr>
              <a:t>📍Egyp</a:t>
            </a:r>
            <a:r>
              <a:rPr lang="en-US" sz="6577" u="none" spc="203">
                <a:solidFill>
                  <a:srgbClr val="2B2B2B"/>
                </a:solidFill>
                <a:latin typeface="Quicksand"/>
                <a:ea typeface="Quicksand"/>
                <a:cs typeface="Quicksand"/>
                <a:sym typeface="Quicksand"/>
              </a:rPr>
              <a:t>t </a:t>
            </a:r>
          </a:p>
          <a:p>
            <a:pPr marL="0" lvl="0" indent="0" algn="l">
              <a:lnSpc>
                <a:spcPts val="8879"/>
              </a:lnSpc>
              <a:spcBef>
                <a:spcPct val="0"/>
              </a:spcBef>
            </a:pPr>
            <a:r>
              <a:rPr lang="en-US" sz="6577" spc="203">
                <a:solidFill>
                  <a:srgbClr val="2B2B2B"/>
                </a:solidFill>
                <a:latin typeface="Quicksand"/>
                <a:ea typeface="Quicksand"/>
                <a:cs typeface="Quicksand"/>
                <a:sym typeface="Quicksand"/>
              </a:rPr>
              <a:t>📍B</a:t>
            </a:r>
            <a:r>
              <a:rPr lang="en-US" sz="6577" u="none" spc="203">
                <a:solidFill>
                  <a:srgbClr val="2B2B2B"/>
                </a:solidFill>
                <a:latin typeface="Quicksand"/>
                <a:ea typeface="Quicksand"/>
                <a:cs typeface="Quicksand"/>
                <a:sym typeface="Quicksand"/>
              </a:rPr>
              <a:t>urki</a:t>
            </a:r>
            <a:r>
              <a:rPr lang="en-US" sz="6577" spc="203">
                <a:solidFill>
                  <a:srgbClr val="2B2B2B"/>
                </a:solidFill>
                <a:latin typeface="Quicksand"/>
                <a:ea typeface="Quicksand"/>
                <a:cs typeface="Quicksand"/>
                <a:sym typeface="Quicksand"/>
              </a:rPr>
              <a:t>na Fa</a:t>
            </a:r>
            <a:r>
              <a:rPr lang="en-US" sz="6577" u="none" spc="203">
                <a:solidFill>
                  <a:srgbClr val="2B2B2B"/>
                </a:solidFill>
                <a:latin typeface="Quicksand"/>
                <a:ea typeface="Quicksand"/>
                <a:cs typeface="Quicksand"/>
                <a:sym typeface="Quicksand"/>
              </a:rPr>
              <a:t>so</a:t>
            </a:r>
          </a:p>
          <a:p>
            <a:pPr marL="0" lvl="0" indent="0" algn="l">
              <a:lnSpc>
                <a:spcPts val="8879"/>
              </a:lnSpc>
              <a:spcBef>
                <a:spcPct val="0"/>
              </a:spcBef>
            </a:pPr>
            <a:r>
              <a:rPr lang="en-US" sz="6577" spc="203">
                <a:solidFill>
                  <a:srgbClr val="2B2B2B"/>
                </a:solidFill>
                <a:latin typeface="Quicksand"/>
                <a:ea typeface="Quicksand"/>
                <a:cs typeface="Quicksand"/>
                <a:sym typeface="Quicksand"/>
              </a:rPr>
              <a:t>📍</a:t>
            </a:r>
            <a:r>
              <a:rPr lang="en-US" sz="6577" u="none" spc="203">
                <a:solidFill>
                  <a:srgbClr val="2B2B2B"/>
                </a:solidFill>
                <a:latin typeface="Quicksand"/>
                <a:ea typeface="Quicksand"/>
                <a:cs typeface="Quicksand"/>
                <a:sym typeface="Quicksand"/>
              </a:rPr>
              <a:t> Ind</a:t>
            </a:r>
            <a:r>
              <a:rPr lang="en-US" sz="6577" spc="203">
                <a:solidFill>
                  <a:srgbClr val="2B2B2B"/>
                </a:solidFill>
                <a:latin typeface="Quicksand"/>
                <a:ea typeface="Quicksand"/>
                <a:cs typeface="Quicksand"/>
                <a:sym typeface="Quicksand"/>
              </a:rPr>
              <a:t>ia  </a:t>
            </a:r>
          </a:p>
          <a:p>
            <a:pPr marL="0" lvl="0" indent="0" algn="l">
              <a:lnSpc>
                <a:spcPts val="8879"/>
              </a:lnSpc>
              <a:spcBef>
                <a:spcPct val="0"/>
              </a:spcBef>
            </a:pPr>
            <a:r>
              <a:rPr lang="en-US" sz="6577" spc="203">
                <a:solidFill>
                  <a:srgbClr val="2B2B2B"/>
                </a:solidFill>
                <a:latin typeface="Quicksand"/>
                <a:ea typeface="Quicksand"/>
                <a:cs typeface="Quicksand"/>
                <a:sym typeface="Quicksand"/>
              </a:rPr>
              <a:t>📍Iraq</a:t>
            </a:r>
          </a:p>
        </p:txBody>
      </p:sp>
      <p:sp>
        <p:nvSpPr>
          <p:cNvPr id="11" name="TextBox 11"/>
          <p:cNvSpPr txBox="1"/>
          <p:nvPr/>
        </p:nvSpPr>
        <p:spPr>
          <a:xfrm>
            <a:off x="3602621" y="859789"/>
            <a:ext cx="9586020" cy="1105540"/>
          </a:xfrm>
          <a:prstGeom prst="rect">
            <a:avLst/>
          </a:prstGeom>
        </p:spPr>
        <p:txBody>
          <a:bodyPr lIns="0" tIns="0" rIns="0" bIns="0" rtlCol="0" anchor="t">
            <a:spAutoFit/>
          </a:bodyPr>
          <a:lstStyle/>
          <a:p>
            <a:pPr algn="ctr">
              <a:lnSpc>
                <a:spcPts val="8320"/>
              </a:lnSpc>
              <a:spcBef>
                <a:spcPct val="0"/>
              </a:spcBef>
            </a:pPr>
            <a:r>
              <a:rPr lang="en-US" sz="8000" b="1" spc="-160">
                <a:solidFill>
                  <a:srgbClr val="2B2B2B"/>
                </a:solidFill>
                <a:latin typeface="Fibre"/>
                <a:ea typeface="Fibre"/>
                <a:cs typeface="Fibre"/>
                <a:sym typeface="Fibre"/>
              </a:rPr>
              <a:t>Stories of Real Children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201837" y="-655566"/>
            <a:ext cx="3006706" cy="2766169"/>
          </a:xfrm>
          <a:custGeom>
            <a:avLst/>
            <a:gdLst/>
            <a:ahLst/>
            <a:cxnLst/>
            <a:rect l="l" t="t" r="r" b="b"/>
            <a:pathLst>
              <a:path w="3006706" h="2766169">
                <a:moveTo>
                  <a:pt x="0" y="0"/>
                </a:moveTo>
                <a:lnTo>
                  <a:pt x="3006706" y="0"/>
                </a:lnTo>
                <a:lnTo>
                  <a:pt x="3006706" y="2766170"/>
                </a:lnTo>
                <a:lnTo>
                  <a:pt x="0" y="276617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956187" y="-1429661"/>
            <a:ext cx="2781341" cy="2859323"/>
          </a:xfrm>
          <a:custGeom>
            <a:avLst/>
            <a:gdLst/>
            <a:ahLst/>
            <a:cxnLst/>
            <a:rect l="l" t="t" r="r" b="b"/>
            <a:pathLst>
              <a:path w="2781341" h="2859323">
                <a:moveTo>
                  <a:pt x="0" y="0"/>
                </a:moveTo>
                <a:lnTo>
                  <a:pt x="2781341" y="0"/>
                </a:lnTo>
                <a:lnTo>
                  <a:pt x="2781341" y="2859322"/>
                </a:lnTo>
                <a:lnTo>
                  <a:pt x="0" y="285932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grpSp>
        <p:nvGrpSpPr>
          <p:cNvPr id="6" name="Group 6"/>
          <p:cNvGrpSpPr>
            <a:grpSpLocks noChangeAspect="1"/>
          </p:cNvGrpSpPr>
          <p:nvPr/>
        </p:nvGrpSpPr>
        <p:grpSpPr>
          <a:xfrm>
            <a:off x="1804324" y="1901884"/>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l="-8003" r="-42090"/>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a:stretch>
            </a:blipFill>
          </p:spPr>
        </p:sp>
      </p:grpSp>
      <p:sp>
        <p:nvSpPr>
          <p:cNvPr id="9" name="TextBox 9"/>
          <p:cNvSpPr txBox="1"/>
          <p:nvPr/>
        </p:nvSpPr>
        <p:spPr>
          <a:xfrm>
            <a:off x="9198198" y="2950428"/>
            <a:ext cx="7911863" cy="5419497"/>
          </a:xfrm>
          <a:prstGeom prst="rect">
            <a:avLst/>
          </a:prstGeom>
        </p:spPr>
        <p:txBody>
          <a:bodyPr lIns="0" tIns="0" rIns="0" bIns="0" rtlCol="0" anchor="t">
            <a:spAutoFit/>
          </a:bodyPr>
          <a:lstStyle/>
          <a:p>
            <a:pPr algn="l">
              <a:lnSpc>
                <a:spcPts val="6107"/>
              </a:lnSpc>
            </a:pPr>
            <a:r>
              <a:rPr lang="en-US" sz="3900" b="1" spc="140" dirty="0">
                <a:solidFill>
                  <a:srgbClr val="2B2B2B"/>
                </a:solidFill>
                <a:latin typeface="Quicksand"/>
                <a:ea typeface="Quicksand"/>
                <a:cs typeface="Quicksand"/>
                <a:sym typeface="Quicksand"/>
              </a:rPr>
              <a:t>Secret Believers</a:t>
            </a:r>
          </a:p>
          <a:p>
            <a:pPr algn="l">
              <a:lnSpc>
                <a:spcPts val="6107"/>
              </a:lnSpc>
            </a:pPr>
            <a:r>
              <a:rPr lang="en-US" sz="3900" b="1" spc="140" dirty="0">
                <a:solidFill>
                  <a:srgbClr val="2B2B2B"/>
                </a:solidFill>
                <a:latin typeface="Quicksand"/>
                <a:ea typeface="Quicksand"/>
                <a:cs typeface="Quicksand"/>
                <a:sym typeface="Quicksand"/>
              </a:rPr>
              <a:t> 👧 Sepideh and her mum follow Jesus in secret.</a:t>
            </a:r>
          </a:p>
          <a:p>
            <a:pPr algn="l">
              <a:lnSpc>
                <a:spcPts val="6107"/>
              </a:lnSpc>
            </a:pPr>
            <a:r>
              <a:rPr lang="en-US" sz="3900" b="1" spc="140" dirty="0">
                <a:solidFill>
                  <a:srgbClr val="2B2B2B"/>
                </a:solidFill>
                <a:latin typeface="Quicksand"/>
                <a:ea typeface="Quicksand"/>
                <a:cs typeface="Quicksand"/>
                <a:sym typeface="Quicksand"/>
              </a:rPr>
              <a:t> ⚠️ In Iran it’s illegal to leave Islam.</a:t>
            </a:r>
          </a:p>
          <a:p>
            <a:pPr marL="0" lvl="0" indent="0" algn="l">
              <a:lnSpc>
                <a:spcPts val="6107"/>
              </a:lnSpc>
              <a:spcBef>
                <a:spcPct val="0"/>
              </a:spcBef>
            </a:pPr>
            <a:r>
              <a:rPr lang="en-US" sz="3900" b="1" spc="140" dirty="0">
                <a:solidFill>
                  <a:srgbClr val="2B2B2B"/>
                </a:solidFill>
                <a:latin typeface="Quicksand"/>
                <a:ea typeface="Quicksand"/>
                <a:cs typeface="Quicksand"/>
                <a:sym typeface="Quicksand"/>
              </a:rPr>
              <a:t> 🙏 Pray for her safety and her father’s heart.</a:t>
            </a:r>
          </a:p>
        </p:txBody>
      </p:sp>
      <p:sp>
        <p:nvSpPr>
          <p:cNvPr id="10" name="TextBox 10"/>
          <p:cNvSpPr txBox="1"/>
          <p:nvPr/>
        </p:nvSpPr>
        <p:spPr>
          <a:xfrm>
            <a:off x="9156032" y="1557833"/>
            <a:ext cx="7321793" cy="1105540"/>
          </a:xfrm>
          <a:prstGeom prst="rect">
            <a:avLst/>
          </a:prstGeom>
        </p:spPr>
        <p:txBody>
          <a:bodyPr lIns="0" tIns="0" rIns="0" bIns="0" rtlCol="0" anchor="t">
            <a:spAutoFit/>
          </a:bodyPr>
          <a:lstStyle/>
          <a:p>
            <a:pPr marL="0" lvl="0" indent="0" algn="l">
              <a:lnSpc>
                <a:spcPts val="8320"/>
              </a:lnSpc>
            </a:pPr>
            <a:r>
              <a:rPr lang="en-US" sz="8000" spc="-160" dirty="0">
                <a:solidFill>
                  <a:srgbClr val="2B2B2B"/>
                </a:solidFill>
                <a:latin typeface="Fibre"/>
                <a:ea typeface="Fibre"/>
                <a:cs typeface="Fibre"/>
                <a:sym typeface="Fibre"/>
              </a:rPr>
              <a:t>Sepideh (Iran)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04324" y="1901884"/>
            <a:ext cx="6483233" cy="6483233"/>
            <a:chOff x="0" y="0"/>
            <a:chExt cx="34823400" cy="34823400"/>
          </a:xfrm>
        </p:grpSpPr>
        <p:sp>
          <p:nvSpPr>
            <p:cNvPr id="3" name="Freeform 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3"/>
              <a:stretch>
                <a:fillRect l="-42473" t="-3433" r="-12482"/>
              </a:stretch>
            </a:blipFill>
          </p:spPr>
        </p:sp>
        <p:sp>
          <p:nvSpPr>
            <p:cNvPr id="4" name="Freeform 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a:stretch>
            </a:blipFill>
          </p:spPr>
        </p:sp>
      </p:grpSp>
      <p:sp>
        <p:nvSpPr>
          <p:cNvPr id="5" name="Freeform 5"/>
          <p:cNvSpPr/>
          <p:nvPr/>
        </p:nvSpPr>
        <p:spPr>
          <a:xfrm rot="1737559">
            <a:off x="1121538" y="7632200"/>
            <a:ext cx="4670260" cy="3252199"/>
          </a:xfrm>
          <a:custGeom>
            <a:avLst/>
            <a:gdLst/>
            <a:ahLst/>
            <a:cxnLst/>
            <a:rect l="l" t="t" r="r" b="b"/>
            <a:pathLst>
              <a:path w="4670260" h="3252199">
                <a:moveTo>
                  <a:pt x="0" y="0"/>
                </a:moveTo>
                <a:lnTo>
                  <a:pt x="4670260" y="0"/>
                </a:lnTo>
                <a:lnTo>
                  <a:pt x="4670260" y="3252200"/>
                </a:lnTo>
                <a:lnTo>
                  <a:pt x="0" y="32522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sp>
        <p:nvSpPr>
          <p:cNvPr id="8" name="TextBox 8"/>
          <p:cNvSpPr txBox="1"/>
          <p:nvPr/>
        </p:nvSpPr>
        <p:spPr>
          <a:xfrm>
            <a:off x="9458564" y="3018504"/>
            <a:ext cx="6974246" cy="5475806"/>
          </a:xfrm>
          <a:prstGeom prst="rect">
            <a:avLst/>
          </a:prstGeom>
        </p:spPr>
        <p:txBody>
          <a:bodyPr lIns="0" tIns="0" rIns="0" bIns="0" rtlCol="0" anchor="t">
            <a:spAutoFit/>
          </a:bodyPr>
          <a:lstStyle/>
          <a:p>
            <a:pPr algn="l">
              <a:lnSpc>
                <a:spcPts val="4811"/>
              </a:lnSpc>
            </a:pPr>
            <a:r>
              <a:rPr lang="en-US" sz="3563" b="1" spc="110" dirty="0">
                <a:solidFill>
                  <a:srgbClr val="2B2B2B"/>
                </a:solidFill>
                <a:latin typeface="Quicksand Semi-Bold"/>
                <a:ea typeface="Quicksand Semi-Bold"/>
                <a:cs typeface="Quicksand Semi-Bold"/>
                <a:sym typeface="Quicksand Semi-Bold"/>
              </a:rPr>
              <a:t>Bullying</a:t>
            </a:r>
          </a:p>
          <a:p>
            <a:pPr marL="0" lvl="0" indent="0" algn="l">
              <a:lnSpc>
                <a:spcPts val="4811"/>
              </a:lnSpc>
              <a:spcBef>
                <a:spcPct val="0"/>
              </a:spcBef>
            </a:pPr>
            <a:r>
              <a:rPr lang="en-US" sz="3563" b="1" spc="110" dirty="0">
                <a:solidFill>
                  <a:srgbClr val="2B2B2B"/>
                </a:solidFill>
                <a:latin typeface="Quicksand Semi-Bold"/>
                <a:ea typeface="Quicksand Semi-Bold"/>
                <a:cs typeface="Quicksand Semi-Bold"/>
                <a:sym typeface="Quicksand Semi-Bold"/>
              </a:rPr>
              <a:t> 👧 Julie is bu</a:t>
            </a:r>
            <a:r>
              <a:rPr lang="en-US" sz="3563" b="1" u="none" spc="110" dirty="0">
                <a:solidFill>
                  <a:srgbClr val="2B2B2B"/>
                </a:solidFill>
                <a:latin typeface="Quicksand Semi-Bold"/>
                <a:ea typeface="Quicksand Semi-Bold"/>
                <a:cs typeface="Quicksand Semi-Bold"/>
                <a:sym typeface="Quicksand Semi-Bold"/>
              </a:rPr>
              <a:t>llied at school for following Jesus.</a:t>
            </a:r>
          </a:p>
          <a:p>
            <a:pPr marL="0" lvl="0" indent="0" algn="l">
              <a:lnSpc>
                <a:spcPts val="4811"/>
              </a:lnSpc>
              <a:spcBef>
                <a:spcPct val="0"/>
              </a:spcBef>
            </a:pPr>
            <a:r>
              <a:rPr lang="en-US" sz="3563" b="1" u="none" spc="110" dirty="0">
                <a:solidFill>
                  <a:srgbClr val="2B2B2B"/>
                </a:solidFill>
                <a:latin typeface="Quicksand Semi-Bold"/>
                <a:ea typeface="Quicksand Semi-Bold"/>
                <a:cs typeface="Quicksand Semi-Bold"/>
                <a:sym typeface="Quicksand Semi-Bold"/>
              </a:rPr>
              <a:t> 💪 With help, she found courage: Romans 8:31 - </a:t>
            </a:r>
            <a:r>
              <a:rPr lang="en-US" sz="3563" b="1" u="none" spc="110" dirty="0">
                <a:solidFill>
                  <a:srgbClr val="2B2B2B"/>
                </a:solidFill>
                <a:latin typeface="Quicksand Bold"/>
                <a:ea typeface="Quicksand Bold"/>
                <a:cs typeface="Quicksand Bold"/>
                <a:sym typeface="Quicksand Bold"/>
              </a:rPr>
              <a:t>‘If God is for us, who can be against us?’ </a:t>
            </a:r>
          </a:p>
          <a:p>
            <a:pPr marL="0" lvl="0" indent="0" algn="l">
              <a:lnSpc>
                <a:spcPts val="4811"/>
              </a:lnSpc>
              <a:spcBef>
                <a:spcPct val="0"/>
              </a:spcBef>
            </a:pPr>
            <a:r>
              <a:rPr lang="en-US" sz="3563" b="1" u="none" spc="110" dirty="0">
                <a:solidFill>
                  <a:srgbClr val="2B2B2B"/>
                </a:solidFill>
                <a:latin typeface="Quicksand Semi-Bold"/>
                <a:ea typeface="Quicksand Semi-Bold"/>
                <a:cs typeface="Quicksand Semi-Bold"/>
                <a:sym typeface="Quicksand Semi-Bold"/>
              </a:rPr>
              <a:t> 🙏 Pray for courage and for classmates to accept her.</a:t>
            </a:r>
          </a:p>
        </p:txBody>
      </p:sp>
      <p:sp>
        <p:nvSpPr>
          <p:cNvPr id="9" name="TextBox 9"/>
          <p:cNvSpPr txBox="1"/>
          <p:nvPr/>
        </p:nvSpPr>
        <p:spPr>
          <a:xfrm>
            <a:off x="9438511" y="1532321"/>
            <a:ext cx="7321793" cy="1105540"/>
          </a:xfrm>
          <a:prstGeom prst="rect">
            <a:avLst/>
          </a:prstGeom>
        </p:spPr>
        <p:txBody>
          <a:bodyPr lIns="0" tIns="0" rIns="0" bIns="0" rtlCol="0" anchor="t">
            <a:spAutoFit/>
          </a:bodyPr>
          <a:lstStyle/>
          <a:p>
            <a:pPr marL="0" lvl="0" indent="0" algn="l">
              <a:lnSpc>
                <a:spcPts val="8320"/>
              </a:lnSpc>
            </a:pPr>
            <a:r>
              <a:rPr lang="en-US" sz="8000" spc="-160" dirty="0">
                <a:solidFill>
                  <a:srgbClr val="2B2B2B"/>
                </a:solidFill>
                <a:latin typeface="Fibre"/>
                <a:ea typeface="Fibre"/>
                <a:cs typeface="Fibre"/>
                <a:sym typeface="Fibre"/>
              </a:rPr>
              <a:t>Julie (Egypt)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519990" y="-2549346"/>
            <a:ext cx="4539051" cy="4810170"/>
          </a:xfrm>
          <a:custGeom>
            <a:avLst/>
            <a:gdLst/>
            <a:ahLst/>
            <a:cxnLst/>
            <a:rect l="l" t="t" r="r" b="b"/>
            <a:pathLst>
              <a:path w="4539051" h="4810170">
                <a:moveTo>
                  <a:pt x="0" y="0"/>
                </a:moveTo>
                <a:lnTo>
                  <a:pt x="4539052" y="0"/>
                </a:lnTo>
                <a:lnTo>
                  <a:pt x="4539052" y="4810170"/>
                </a:lnTo>
                <a:lnTo>
                  <a:pt x="0" y="4810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grpSp>
        <p:nvGrpSpPr>
          <p:cNvPr id="5" name="Group 5"/>
          <p:cNvGrpSpPr>
            <a:grpSpLocks noChangeAspect="1"/>
          </p:cNvGrpSpPr>
          <p:nvPr/>
        </p:nvGrpSpPr>
        <p:grpSpPr>
          <a:xfrm>
            <a:off x="1804324" y="1901884"/>
            <a:ext cx="6483233" cy="6483233"/>
            <a:chOff x="0" y="0"/>
            <a:chExt cx="34823400" cy="34823400"/>
          </a:xfrm>
        </p:grpSpPr>
        <p:sp>
          <p:nvSpPr>
            <p:cNvPr id="6" name="Freeform 6"/>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9"/>
              <a:stretch>
                <a:fillRect l="-25046" r="-25046"/>
              </a:stretch>
            </a:blipFill>
          </p:spPr>
        </p:sp>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sp>
        <p:nvSpPr>
          <p:cNvPr id="8" name="Freeform 8"/>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1"/>
            <a:stretch>
              <a:fillRect r="-186187"/>
            </a:stretch>
          </a:blipFill>
        </p:spPr>
      </p:sp>
      <p:sp>
        <p:nvSpPr>
          <p:cNvPr id="9" name="TextBox 9"/>
          <p:cNvSpPr txBox="1"/>
          <p:nvPr/>
        </p:nvSpPr>
        <p:spPr>
          <a:xfrm>
            <a:off x="9059082" y="2638704"/>
            <a:ext cx="6869127" cy="5864911"/>
          </a:xfrm>
          <a:prstGeom prst="rect">
            <a:avLst/>
          </a:prstGeom>
        </p:spPr>
        <p:txBody>
          <a:bodyPr lIns="0" tIns="0" rIns="0" bIns="0" rtlCol="0" anchor="t">
            <a:spAutoFit/>
          </a:bodyPr>
          <a:lstStyle/>
          <a:p>
            <a:pPr algn="l">
              <a:lnSpc>
                <a:spcPts val="5165"/>
              </a:lnSpc>
            </a:pPr>
            <a:r>
              <a:rPr lang="en-US" sz="3826" b="1" spc="118" dirty="0">
                <a:solidFill>
                  <a:srgbClr val="2B2B2B"/>
                </a:solidFill>
                <a:latin typeface="Quicksand Semi-Bold"/>
                <a:ea typeface="Quicksand Semi-Bold"/>
                <a:cs typeface="Quicksand Semi-Bold"/>
                <a:sym typeface="Quicksand Semi-Bold"/>
              </a:rPr>
              <a:t>Losing Homes</a:t>
            </a:r>
          </a:p>
          <a:p>
            <a:pPr algn="l">
              <a:lnSpc>
                <a:spcPts val="5165"/>
              </a:lnSpc>
            </a:pPr>
            <a:r>
              <a:rPr lang="en-US" sz="3826" b="1" spc="118" dirty="0">
                <a:solidFill>
                  <a:srgbClr val="2B2B2B"/>
                </a:solidFill>
                <a:latin typeface="Quicksand Semi-Bold"/>
                <a:ea typeface="Quicksand Semi-Bold"/>
                <a:cs typeface="Quicksand Semi-Bold"/>
                <a:sym typeface="Quicksand Semi-Bold"/>
              </a:rPr>
              <a:t> 👦 </a:t>
            </a:r>
            <a:r>
              <a:rPr lang="en-US" sz="3826" b="1" spc="118" dirty="0" err="1">
                <a:solidFill>
                  <a:srgbClr val="2B2B2B"/>
                </a:solidFill>
                <a:latin typeface="Quicksand Semi-Bold"/>
                <a:ea typeface="Quicksand Semi-Bold"/>
                <a:cs typeface="Quicksand Semi-Bold"/>
                <a:sym typeface="Quicksand Semi-Bold"/>
              </a:rPr>
              <a:t>Wenkun’s</a:t>
            </a:r>
            <a:r>
              <a:rPr lang="en-US" sz="3826" b="1" spc="118" dirty="0">
                <a:solidFill>
                  <a:srgbClr val="2B2B2B"/>
                </a:solidFill>
                <a:latin typeface="Quicksand Semi-Bold"/>
                <a:ea typeface="Quicksand Semi-Bold"/>
                <a:cs typeface="Quicksand Semi-Bold"/>
                <a:sym typeface="Quicksand Semi-Bold"/>
              </a:rPr>
              <a:t> village was burned when he was 4.</a:t>
            </a:r>
          </a:p>
          <a:p>
            <a:pPr marL="0" lvl="0" indent="0" algn="l">
              <a:lnSpc>
                <a:spcPts val="5165"/>
              </a:lnSpc>
              <a:spcBef>
                <a:spcPct val="0"/>
              </a:spcBef>
            </a:pPr>
            <a:r>
              <a:rPr lang="en-US" sz="3826" b="1" spc="118" dirty="0">
                <a:solidFill>
                  <a:srgbClr val="2B2B2B"/>
                </a:solidFill>
                <a:latin typeface="Quicksand Semi-Bold"/>
                <a:ea typeface="Quicksand Semi-Bold"/>
                <a:cs typeface="Quicksand Semi-Bold"/>
                <a:sym typeface="Quicksand Semi-Bold"/>
              </a:rPr>
              <a:t> 🚶 His fami</a:t>
            </a:r>
            <a:r>
              <a:rPr lang="en-US" sz="3826" b="1" u="none" spc="118" dirty="0">
                <a:solidFill>
                  <a:srgbClr val="2B2B2B"/>
                </a:solidFill>
                <a:latin typeface="Quicksand Semi-Bold"/>
                <a:ea typeface="Quicksand Semi-Bold"/>
                <a:cs typeface="Quicksand Semi-Bold"/>
                <a:sym typeface="Quicksand Semi-Bold"/>
              </a:rPr>
              <a:t>ly walked 3 days to find shelter.</a:t>
            </a:r>
          </a:p>
          <a:p>
            <a:pPr marL="0" lvl="0" indent="0" algn="l">
              <a:lnSpc>
                <a:spcPts val="5165"/>
              </a:lnSpc>
              <a:spcBef>
                <a:spcPct val="0"/>
              </a:spcBef>
            </a:pPr>
            <a:r>
              <a:rPr lang="en-US" sz="3826" b="1" u="none" spc="118" dirty="0">
                <a:solidFill>
                  <a:srgbClr val="2B2B2B"/>
                </a:solidFill>
                <a:latin typeface="Quicksand Semi-Bold"/>
                <a:ea typeface="Quicksand Semi-Bold"/>
                <a:cs typeface="Quicksand Semi-Bold"/>
                <a:sym typeface="Quicksand Semi-Bold"/>
              </a:rPr>
              <a:t> 💬 His dad says: “We are displaced, but Jesus is not.”</a:t>
            </a:r>
          </a:p>
          <a:p>
            <a:pPr marL="0" lvl="0" indent="0" algn="l">
              <a:lnSpc>
                <a:spcPts val="5165"/>
              </a:lnSpc>
              <a:spcBef>
                <a:spcPct val="0"/>
              </a:spcBef>
            </a:pPr>
            <a:r>
              <a:rPr lang="en-US" sz="3826" b="1" u="none" spc="118" dirty="0">
                <a:solidFill>
                  <a:srgbClr val="2B2B2B"/>
                </a:solidFill>
                <a:latin typeface="Quicksand Semi-Bold"/>
                <a:ea typeface="Quicksand Semi-Bold"/>
                <a:cs typeface="Quicksand Semi-Bold"/>
                <a:sym typeface="Quicksand Semi-Bold"/>
              </a:rPr>
              <a:t> 🙏 Pray for safety and provision. </a:t>
            </a:r>
          </a:p>
        </p:txBody>
      </p:sp>
      <p:sp>
        <p:nvSpPr>
          <p:cNvPr id="10" name="TextBox 10"/>
          <p:cNvSpPr txBox="1"/>
          <p:nvPr/>
        </p:nvSpPr>
        <p:spPr>
          <a:xfrm>
            <a:off x="8534400" y="1503085"/>
            <a:ext cx="9329404" cy="1105540"/>
          </a:xfrm>
          <a:prstGeom prst="rect">
            <a:avLst/>
          </a:prstGeom>
        </p:spPr>
        <p:txBody>
          <a:bodyPr lIns="0" tIns="0" rIns="0" bIns="0" rtlCol="0" anchor="t">
            <a:spAutoFit/>
          </a:bodyPr>
          <a:lstStyle/>
          <a:p>
            <a:pPr marL="0" lvl="0" indent="0" algn="l">
              <a:lnSpc>
                <a:spcPts val="8320"/>
              </a:lnSpc>
            </a:pPr>
            <a:r>
              <a:rPr lang="en-US" sz="8000" spc="-160" dirty="0" err="1">
                <a:solidFill>
                  <a:srgbClr val="2B2B2B"/>
                </a:solidFill>
                <a:latin typeface="Fibre"/>
                <a:ea typeface="Fibre"/>
                <a:cs typeface="Fibre"/>
                <a:sym typeface="Fibre"/>
              </a:rPr>
              <a:t>Wenkun</a:t>
            </a:r>
            <a:r>
              <a:rPr lang="en-US" sz="8000" spc="-160" dirty="0">
                <a:solidFill>
                  <a:srgbClr val="2B2B2B"/>
                </a:solidFill>
                <a:latin typeface="Fibre"/>
                <a:ea typeface="Fibre"/>
                <a:cs typeface="Fibre"/>
                <a:sym typeface="Fibre"/>
              </a:rPr>
              <a:t> (Burkina Faso)</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04324" y="1901884"/>
            <a:ext cx="6483233" cy="6483233"/>
            <a:chOff x="0" y="0"/>
            <a:chExt cx="34823400" cy="34823400"/>
          </a:xfrm>
        </p:grpSpPr>
        <p:sp>
          <p:nvSpPr>
            <p:cNvPr id="3" name="Freeform 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3"/>
              <a:stretch>
                <a:fillRect l="-98889" t="-8401" r="-25445" b="-2924"/>
              </a:stretch>
            </a:blipFill>
          </p:spPr>
        </p:sp>
        <p:sp>
          <p:nvSpPr>
            <p:cNvPr id="4" name="Freeform 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a:stretch>
            </a:blipFill>
          </p:spPr>
        </p:sp>
      </p:grpSp>
      <p:sp>
        <p:nvSpPr>
          <p:cNvPr id="5" name="Freeform 5"/>
          <p:cNvSpPr/>
          <p:nvPr/>
        </p:nvSpPr>
        <p:spPr>
          <a:xfrm rot="1737559">
            <a:off x="1121538" y="7632200"/>
            <a:ext cx="4670260" cy="3252199"/>
          </a:xfrm>
          <a:custGeom>
            <a:avLst/>
            <a:gdLst/>
            <a:ahLst/>
            <a:cxnLst/>
            <a:rect l="l" t="t" r="r" b="b"/>
            <a:pathLst>
              <a:path w="4670260" h="3252199">
                <a:moveTo>
                  <a:pt x="0" y="0"/>
                </a:moveTo>
                <a:lnTo>
                  <a:pt x="4670260" y="0"/>
                </a:lnTo>
                <a:lnTo>
                  <a:pt x="4670260" y="3252200"/>
                </a:lnTo>
                <a:lnTo>
                  <a:pt x="0" y="32522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sp>
        <p:nvSpPr>
          <p:cNvPr id="8" name="TextBox 8"/>
          <p:cNvSpPr txBox="1"/>
          <p:nvPr/>
        </p:nvSpPr>
        <p:spPr>
          <a:xfrm>
            <a:off x="8724699" y="2773917"/>
            <a:ext cx="6048355" cy="5611200"/>
          </a:xfrm>
          <a:prstGeom prst="rect">
            <a:avLst/>
          </a:prstGeom>
        </p:spPr>
        <p:txBody>
          <a:bodyPr lIns="0" tIns="0" rIns="0" bIns="0" rtlCol="0" anchor="t">
            <a:spAutoFit/>
          </a:bodyPr>
          <a:lstStyle/>
          <a:p>
            <a:pPr marL="0" lvl="0" indent="0" algn="l">
              <a:lnSpc>
                <a:spcPts val="5041"/>
              </a:lnSpc>
              <a:spcBef>
                <a:spcPct val="0"/>
              </a:spcBef>
            </a:pPr>
            <a:r>
              <a:rPr lang="en-US" sz="3734" b="1" u="none" spc="115" dirty="0">
                <a:solidFill>
                  <a:srgbClr val="2B2B2B"/>
                </a:solidFill>
                <a:latin typeface="Quicksand Semi-Bold"/>
                <a:ea typeface="Quicksand Semi-Bold"/>
                <a:cs typeface="Quicksand Semi-Bold"/>
                <a:sym typeface="Quicksand Semi-Bold"/>
              </a:rPr>
              <a:t>Violence</a:t>
            </a:r>
          </a:p>
          <a:p>
            <a:pPr marL="0" lvl="0" indent="0" algn="l">
              <a:lnSpc>
                <a:spcPts val="5041"/>
              </a:lnSpc>
              <a:spcBef>
                <a:spcPct val="0"/>
              </a:spcBef>
            </a:pPr>
            <a:r>
              <a:rPr lang="en-US" sz="3734" b="1" u="none" spc="115" dirty="0">
                <a:solidFill>
                  <a:srgbClr val="2B2B2B"/>
                </a:solidFill>
                <a:latin typeface="Quicksand Semi-Bold"/>
                <a:ea typeface="Quicksand Semi-Bold"/>
                <a:cs typeface="Quicksand Semi-Bold"/>
                <a:sym typeface="Quicksand Semi-Bold"/>
              </a:rPr>
              <a:t> 👧 Preeti’s grandfather was beaten for leading prayers.</a:t>
            </a:r>
          </a:p>
          <a:p>
            <a:pPr marL="0" lvl="0" indent="0" algn="l">
              <a:lnSpc>
                <a:spcPts val="5041"/>
              </a:lnSpc>
              <a:spcBef>
                <a:spcPct val="0"/>
              </a:spcBef>
            </a:pPr>
            <a:r>
              <a:rPr lang="en-US" sz="3734" b="1" u="none" spc="115" dirty="0">
                <a:solidFill>
                  <a:srgbClr val="2B2B2B"/>
                </a:solidFill>
                <a:latin typeface="Quicksand Semi-Bold"/>
                <a:ea typeface="Quicksand Semi-Bold"/>
                <a:cs typeface="Quicksand Semi-Bold"/>
                <a:sym typeface="Quicksand Semi-Bold"/>
              </a:rPr>
              <a:t> 💔 She felt scared and angry.</a:t>
            </a:r>
          </a:p>
          <a:p>
            <a:pPr marL="0" lvl="0" indent="0" algn="l">
              <a:lnSpc>
                <a:spcPts val="5041"/>
              </a:lnSpc>
              <a:spcBef>
                <a:spcPct val="0"/>
              </a:spcBef>
            </a:pPr>
            <a:r>
              <a:rPr lang="en-US" sz="3734" b="1" u="none" spc="115" dirty="0">
                <a:solidFill>
                  <a:srgbClr val="2B2B2B"/>
                </a:solidFill>
                <a:latin typeface="Quicksand Semi-Bold"/>
                <a:ea typeface="Quicksand Semi-Bold"/>
                <a:cs typeface="Quicksand Semi-Bold"/>
                <a:sym typeface="Quicksand Semi-Bold"/>
              </a:rPr>
              <a:t> 🙏 She asks us: “Pray for my family to grow in Christ.”</a:t>
            </a:r>
          </a:p>
        </p:txBody>
      </p:sp>
      <p:sp>
        <p:nvSpPr>
          <p:cNvPr id="9" name="TextBox 9"/>
          <p:cNvSpPr txBox="1"/>
          <p:nvPr/>
        </p:nvSpPr>
        <p:spPr>
          <a:xfrm>
            <a:off x="8724699" y="1581040"/>
            <a:ext cx="7321793" cy="1105540"/>
          </a:xfrm>
          <a:prstGeom prst="rect">
            <a:avLst/>
          </a:prstGeom>
        </p:spPr>
        <p:txBody>
          <a:bodyPr lIns="0" tIns="0" rIns="0" bIns="0" rtlCol="0" anchor="t">
            <a:spAutoFit/>
          </a:bodyPr>
          <a:lstStyle/>
          <a:p>
            <a:pPr marL="0" lvl="0" indent="0" algn="l">
              <a:lnSpc>
                <a:spcPts val="8320"/>
              </a:lnSpc>
            </a:pPr>
            <a:r>
              <a:rPr lang="en-US" sz="8000" spc="-160" dirty="0">
                <a:solidFill>
                  <a:srgbClr val="2B2B2B"/>
                </a:solidFill>
                <a:latin typeface="Fibre"/>
                <a:ea typeface="Fibre"/>
                <a:cs typeface="Fibre"/>
                <a:sym typeface="Fibre"/>
              </a:rPr>
              <a:t>Preeti (India)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6" name="Group 6"/>
          <p:cNvGrpSpPr>
            <a:grpSpLocks noChangeAspect="1"/>
          </p:cNvGrpSpPr>
          <p:nvPr/>
        </p:nvGrpSpPr>
        <p:grpSpPr>
          <a:xfrm>
            <a:off x="10174861" y="1901884"/>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47065" t="-7746" r="-45767" b="-240"/>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sp>
      </p:grpSp>
      <p:sp>
        <p:nvSpPr>
          <p:cNvPr id="9" name="Freeform 9"/>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10" name="TextBox 10"/>
          <p:cNvSpPr txBox="1"/>
          <p:nvPr/>
        </p:nvSpPr>
        <p:spPr>
          <a:xfrm>
            <a:off x="1920785" y="2980745"/>
            <a:ext cx="7779127" cy="5694188"/>
          </a:xfrm>
          <a:prstGeom prst="rect">
            <a:avLst/>
          </a:prstGeom>
        </p:spPr>
        <p:txBody>
          <a:bodyPr lIns="0" tIns="0" rIns="0" bIns="0" rtlCol="0" anchor="t">
            <a:spAutoFit/>
          </a:bodyPr>
          <a:lstStyle/>
          <a:p>
            <a:pPr algn="l">
              <a:lnSpc>
                <a:spcPts val="5639"/>
              </a:lnSpc>
            </a:pPr>
            <a:r>
              <a:rPr lang="en-US" sz="4177" b="1" spc="129" dirty="0">
                <a:solidFill>
                  <a:srgbClr val="2B2B2B"/>
                </a:solidFill>
                <a:latin typeface="Quicksand"/>
                <a:ea typeface="Quicksand"/>
                <a:cs typeface="Quicksand"/>
                <a:sym typeface="Quicksand"/>
              </a:rPr>
              <a:t>School Problems</a:t>
            </a:r>
          </a:p>
          <a:p>
            <a:pPr algn="l">
              <a:lnSpc>
                <a:spcPts val="5639"/>
              </a:lnSpc>
            </a:pPr>
            <a:r>
              <a:rPr lang="en-US" sz="4177" b="1" spc="129" dirty="0">
                <a:solidFill>
                  <a:srgbClr val="2B2B2B"/>
                </a:solidFill>
                <a:latin typeface="Quicksand"/>
                <a:ea typeface="Quicksand"/>
                <a:cs typeface="Quicksand"/>
                <a:sym typeface="Quicksand"/>
              </a:rPr>
              <a:t> 👦 Benham’s house was burned when he was a toddler.</a:t>
            </a:r>
          </a:p>
          <a:p>
            <a:pPr algn="l">
              <a:lnSpc>
                <a:spcPts val="5639"/>
              </a:lnSpc>
            </a:pPr>
            <a:r>
              <a:rPr lang="en-US" sz="4177" b="1" spc="129" dirty="0">
                <a:solidFill>
                  <a:srgbClr val="2B2B2B"/>
                </a:solidFill>
                <a:latin typeface="Quicksand"/>
                <a:ea typeface="Quicksand"/>
                <a:cs typeface="Quicksand"/>
                <a:sym typeface="Quicksand"/>
              </a:rPr>
              <a:t> 🏠 Years later, his family rebuilt their home.</a:t>
            </a:r>
          </a:p>
          <a:p>
            <a:pPr marL="0" lvl="0" indent="0" algn="l">
              <a:lnSpc>
                <a:spcPts val="5639"/>
              </a:lnSpc>
              <a:spcBef>
                <a:spcPct val="0"/>
              </a:spcBef>
            </a:pPr>
            <a:r>
              <a:rPr lang="en-US" sz="4177" b="1" spc="129" dirty="0">
                <a:solidFill>
                  <a:srgbClr val="2B2B2B"/>
                </a:solidFill>
                <a:latin typeface="Quicksand"/>
                <a:ea typeface="Quicksand"/>
                <a:cs typeface="Quicksand"/>
                <a:sym typeface="Quicksand"/>
              </a:rPr>
              <a:t> 🙏 Pray for peace, safe</a:t>
            </a:r>
            <a:r>
              <a:rPr lang="en-US" sz="4177" b="1" u="none" spc="129" dirty="0">
                <a:solidFill>
                  <a:srgbClr val="2B2B2B"/>
                </a:solidFill>
                <a:latin typeface="Quicksand"/>
                <a:ea typeface="Quicksand"/>
                <a:cs typeface="Quicksand"/>
                <a:sym typeface="Quicksand"/>
              </a:rPr>
              <a:t>ty, and education.</a:t>
            </a:r>
          </a:p>
        </p:txBody>
      </p:sp>
      <p:sp>
        <p:nvSpPr>
          <p:cNvPr id="11" name="TextBox 11"/>
          <p:cNvSpPr txBox="1"/>
          <p:nvPr/>
        </p:nvSpPr>
        <p:spPr>
          <a:xfrm>
            <a:off x="914400" y="1544182"/>
            <a:ext cx="7451815" cy="1105540"/>
          </a:xfrm>
          <a:prstGeom prst="rect">
            <a:avLst/>
          </a:prstGeom>
        </p:spPr>
        <p:txBody>
          <a:bodyPr wrap="square" lIns="0" tIns="0" rIns="0" bIns="0" rtlCol="0" anchor="t">
            <a:spAutoFit/>
          </a:bodyPr>
          <a:lstStyle/>
          <a:p>
            <a:pPr algn="ctr">
              <a:lnSpc>
                <a:spcPts val="8320"/>
              </a:lnSpc>
              <a:spcBef>
                <a:spcPct val="0"/>
              </a:spcBef>
            </a:pPr>
            <a:r>
              <a:rPr lang="en-US" sz="8000" b="1" spc="-160" dirty="0">
                <a:solidFill>
                  <a:srgbClr val="2B2B2B"/>
                </a:solidFill>
                <a:latin typeface="Fibre"/>
                <a:ea typeface="Fibre"/>
                <a:cs typeface="Fibre"/>
                <a:sym typeface="Fibre"/>
              </a:rPr>
              <a:t>Benham (Iraq)</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TextBox 7"/>
          <p:cNvSpPr txBox="1"/>
          <p:nvPr/>
        </p:nvSpPr>
        <p:spPr>
          <a:xfrm>
            <a:off x="1503353" y="3179461"/>
            <a:ext cx="9193961" cy="5974080"/>
          </a:xfrm>
          <a:prstGeom prst="rect">
            <a:avLst/>
          </a:prstGeom>
        </p:spPr>
        <p:txBody>
          <a:bodyPr lIns="0" tIns="0" rIns="0" bIns="0" rtlCol="0" anchor="t">
            <a:spAutoFit/>
          </a:bodyPr>
          <a:lstStyle/>
          <a:p>
            <a:pPr marL="0" lvl="0" indent="0" algn="l">
              <a:lnSpc>
                <a:spcPts val="5265"/>
              </a:lnSpc>
              <a:spcBef>
                <a:spcPct val="0"/>
              </a:spcBef>
            </a:pPr>
            <a:r>
              <a:rPr lang="en-US" sz="3900" b="1" u="none" spc="120">
                <a:solidFill>
                  <a:srgbClr val="2B2B2B"/>
                </a:solidFill>
                <a:latin typeface="Quicksand Semi-Bold"/>
                <a:ea typeface="Quicksand Semi-Bold"/>
                <a:cs typeface="Quicksand Semi-Bold"/>
                <a:sym typeface="Quicksand Semi-Bold"/>
              </a:rPr>
              <a:t>•“If they persecuted me, they will persecute you also.” (John 15:20)</a:t>
            </a:r>
          </a:p>
          <a:p>
            <a:pPr marL="0" lvl="0" indent="0" algn="l">
              <a:lnSpc>
                <a:spcPts val="5265"/>
              </a:lnSpc>
              <a:spcBef>
                <a:spcPct val="0"/>
              </a:spcBef>
            </a:pPr>
            <a:endParaRPr lang="en-US" sz="3900" b="1" u="none" spc="120">
              <a:solidFill>
                <a:srgbClr val="2B2B2B"/>
              </a:solidFill>
              <a:latin typeface="Quicksand Semi-Bold"/>
              <a:ea typeface="Quicksand Semi-Bold"/>
              <a:cs typeface="Quicksand Semi-Bold"/>
              <a:sym typeface="Quicksand Semi-Bold"/>
            </a:endParaRPr>
          </a:p>
          <a:p>
            <a:pPr marL="0" lvl="0" indent="0" algn="l">
              <a:lnSpc>
                <a:spcPts val="5265"/>
              </a:lnSpc>
              <a:spcBef>
                <a:spcPct val="0"/>
              </a:spcBef>
            </a:pPr>
            <a:r>
              <a:rPr lang="en-US" sz="3900" b="1" u="none" spc="120">
                <a:solidFill>
                  <a:srgbClr val="2B2B2B"/>
                </a:solidFill>
                <a:latin typeface="Quicksand Semi-Bold"/>
                <a:ea typeface="Quicksand Semi-Bold"/>
                <a:cs typeface="Quicksand Semi-Bold"/>
                <a:sym typeface="Quicksand Semi-Bold"/>
              </a:rPr>
              <a:t>•“Everyone who wants to live a godly life… will be persecuted.” (2 Tim 3:12)</a:t>
            </a:r>
          </a:p>
          <a:p>
            <a:pPr marL="0" lvl="0" indent="0" algn="l">
              <a:lnSpc>
                <a:spcPts val="5265"/>
              </a:lnSpc>
              <a:spcBef>
                <a:spcPct val="0"/>
              </a:spcBef>
            </a:pPr>
            <a:endParaRPr lang="en-US" sz="3900" b="1" u="none" spc="120">
              <a:solidFill>
                <a:srgbClr val="2B2B2B"/>
              </a:solidFill>
              <a:latin typeface="Quicksand Semi-Bold"/>
              <a:ea typeface="Quicksand Semi-Bold"/>
              <a:cs typeface="Quicksand Semi-Bold"/>
              <a:sym typeface="Quicksand Semi-Bold"/>
            </a:endParaRPr>
          </a:p>
          <a:p>
            <a:pPr marL="0" lvl="0" indent="0" algn="l">
              <a:lnSpc>
                <a:spcPts val="5265"/>
              </a:lnSpc>
              <a:spcBef>
                <a:spcPct val="0"/>
              </a:spcBef>
            </a:pPr>
            <a:r>
              <a:rPr lang="en-US" sz="3900" b="1" u="none" spc="120">
                <a:solidFill>
                  <a:srgbClr val="2B2B2B"/>
                </a:solidFill>
                <a:latin typeface="Quicksand Semi-Bold"/>
                <a:ea typeface="Quicksand Semi-Bold"/>
                <a:cs typeface="Quicksand Semi-Bold"/>
                <a:sym typeface="Quicksand Semi-Bold"/>
              </a:rPr>
              <a:t>•“Blessed are you when people persecute you…” (Matt 5:11–12)</a:t>
            </a:r>
          </a:p>
        </p:txBody>
      </p:sp>
      <p:sp>
        <p:nvSpPr>
          <p:cNvPr id="8" name="TextBox 8"/>
          <p:cNvSpPr txBox="1"/>
          <p:nvPr/>
        </p:nvSpPr>
        <p:spPr>
          <a:xfrm>
            <a:off x="3544544" y="753877"/>
            <a:ext cx="11198912" cy="2153290"/>
          </a:xfrm>
          <a:prstGeom prst="rect">
            <a:avLst/>
          </a:prstGeom>
        </p:spPr>
        <p:txBody>
          <a:bodyPr lIns="0" tIns="0" rIns="0" bIns="0" rtlCol="0" anchor="t">
            <a:spAutoFit/>
          </a:bodyPr>
          <a:lstStyle/>
          <a:p>
            <a:pPr marL="0" lvl="0" indent="0" algn="ctr">
              <a:lnSpc>
                <a:spcPts val="8320"/>
              </a:lnSpc>
            </a:pPr>
            <a:r>
              <a:rPr lang="en-US" sz="8000" spc="-160">
                <a:solidFill>
                  <a:srgbClr val="2B2B2B"/>
                </a:solidFill>
                <a:latin typeface="Fibre"/>
                <a:ea typeface="Fibre"/>
                <a:cs typeface="Fibre"/>
                <a:sym typeface="Fibre"/>
              </a:rPr>
              <a:t>📖 What does the Bible say about persecution?</a:t>
            </a:r>
          </a:p>
        </p:txBody>
      </p:sp>
      <p:sp>
        <p:nvSpPr>
          <p:cNvPr id="9" name="Freeform 9"/>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grpSp>
        <p:nvGrpSpPr>
          <p:cNvPr id="10" name="Group 10"/>
          <p:cNvGrpSpPr>
            <a:grpSpLocks noChangeAspect="1"/>
          </p:cNvGrpSpPr>
          <p:nvPr/>
        </p:nvGrpSpPr>
        <p:grpSpPr>
          <a:xfrm>
            <a:off x="10036757" y="3227086"/>
            <a:ext cx="6483233" cy="6483233"/>
            <a:chOff x="0" y="0"/>
            <a:chExt cx="34823400" cy="34823400"/>
          </a:xfrm>
        </p:grpSpPr>
        <p:sp>
          <p:nvSpPr>
            <p:cNvPr id="11" name="Freeform 11"/>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4"/>
              <a:stretch>
                <a:fillRect l="-37527" r="-37527"/>
              </a:stretch>
            </a:blipFill>
          </p:spPr>
        </p:sp>
        <p:sp>
          <p:nvSpPr>
            <p:cNvPr id="12" name="Freeform 12"/>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5"/>
              <a:stretch>
                <a:fillRect/>
              </a:stretch>
            </a:blipFill>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3544544" y="1172977"/>
            <a:ext cx="11198912" cy="7941047"/>
          </a:xfrm>
          <a:custGeom>
            <a:avLst/>
            <a:gdLst/>
            <a:ahLst/>
            <a:cxnLst/>
            <a:rect l="l" t="t" r="r" b="b"/>
            <a:pathLst>
              <a:path w="11198912" h="7941047">
                <a:moveTo>
                  <a:pt x="0" y="0"/>
                </a:moveTo>
                <a:lnTo>
                  <a:pt x="11198912" y="0"/>
                </a:lnTo>
                <a:lnTo>
                  <a:pt x="11198912" y="7941046"/>
                </a:lnTo>
                <a:lnTo>
                  <a:pt x="0" y="794104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8" name="TextBox 8"/>
          <p:cNvSpPr txBox="1"/>
          <p:nvPr/>
        </p:nvSpPr>
        <p:spPr>
          <a:xfrm>
            <a:off x="5160762" y="2921159"/>
            <a:ext cx="7966476" cy="5753346"/>
          </a:xfrm>
          <a:prstGeom prst="rect">
            <a:avLst/>
          </a:prstGeom>
        </p:spPr>
        <p:txBody>
          <a:bodyPr lIns="0" tIns="0" rIns="0" bIns="0" rtlCol="0" anchor="t">
            <a:spAutoFit/>
          </a:bodyPr>
          <a:lstStyle/>
          <a:p>
            <a:pPr marL="0" lvl="0" indent="0">
              <a:lnSpc>
                <a:spcPts val="9124"/>
              </a:lnSpc>
              <a:spcBef>
                <a:spcPct val="0"/>
              </a:spcBef>
            </a:pPr>
            <a:r>
              <a:rPr lang="en-US" sz="6758" b="1" spc="209" dirty="0">
                <a:solidFill>
                  <a:srgbClr val="2B2B2B"/>
                </a:solidFill>
                <a:latin typeface="Quicksand Semi-Bold"/>
                <a:ea typeface="Quicksand Semi-Bold"/>
                <a:cs typeface="Quicksand Semi-Bold"/>
                <a:sym typeface="Quicksand Semi-Bold"/>
              </a:rPr>
              <a:t>🏠</a:t>
            </a:r>
            <a:r>
              <a:rPr lang="en-US" sz="6758" b="1" u="none" spc="209" dirty="0">
                <a:solidFill>
                  <a:srgbClr val="2B2B2B"/>
                </a:solidFill>
                <a:latin typeface="Quicksand Semi-Bold"/>
                <a:ea typeface="Quicksand Semi-Bold"/>
                <a:cs typeface="Quicksand Semi-Bold"/>
                <a:sym typeface="Quicksand Semi-Bold"/>
              </a:rPr>
              <a:t> 💊 🎒 📚 📖 </a:t>
            </a:r>
          </a:p>
          <a:p>
            <a:pPr marL="0" lvl="0" indent="0">
              <a:lnSpc>
                <a:spcPts val="9124"/>
              </a:lnSpc>
              <a:spcBef>
                <a:spcPct val="0"/>
              </a:spcBef>
            </a:pPr>
            <a:r>
              <a:rPr lang="en-US" sz="6758" b="1" u="none" spc="209" dirty="0">
                <a:solidFill>
                  <a:srgbClr val="2B2B2B"/>
                </a:solidFill>
                <a:latin typeface="Quicksand Semi-Bold"/>
                <a:ea typeface="Quicksand Semi-Bold"/>
                <a:cs typeface="Quicksand Semi-Bold"/>
                <a:sym typeface="Quicksand Semi-Bold"/>
              </a:rPr>
              <a:t>- Food &amp; homes</a:t>
            </a:r>
          </a:p>
          <a:p>
            <a:pPr marL="0" lvl="0" indent="0">
              <a:lnSpc>
                <a:spcPts val="9124"/>
              </a:lnSpc>
              <a:spcBef>
                <a:spcPct val="0"/>
              </a:spcBef>
            </a:pPr>
            <a:r>
              <a:rPr lang="en-US" sz="6758" b="1" u="none" spc="209" dirty="0">
                <a:solidFill>
                  <a:srgbClr val="2B2B2B"/>
                </a:solidFill>
                <a:latin typeface="Quicksand Semi-Bold"/>
                <a:ea typeface="Quicksand Semi-Bold"/>
                <a:cs typeface="Quicksand Semi-Bold"/>
                <a:sym typeface="Quicksand Semi-Bold"/>
              </a:rPr>
              <a:t>- Medicine</a:t>
            </a:r>
          </a:p>
          <a:p>
            <a:pPr marL="0" lvl="0" indent="0">
              <a:lnSpc>
                <a:spcPts val="9124"/>
              </a:lnSpc>
              <a:spcBef>
                <a:spcPct val="0"/>
              </a:spcBef>
            </a:pPr>
            <a:r>
              <a:rPr lang="en-US" sz="6758" b="1" u="none" spc="209" dirty="0">
                <a:solidFill>
                  <a:srgbClr val="2B2B2B"/>
                </a:solidFill>
                <a:latin typeface="Quicksand Semi-Bold"/>
                <a:ea typeface="Quicksand Semi-Bold"/>
                <a:cs typeface="Quicksand Semi-Bold"/>
                <a:sym typeface="Quicksand Semi-Bold"/>
              </a:rPr>
              <a:t>- Education</a:t>
            </a:r>
          </a:p>
          <a:p>
            <a:pPr marL="0" lvl="0" indent="0">
              <a:lnSpc>
                <a:spcPts val="9124"/>
              </a:lnSpc>
              <a:spcBef>
                <a:spcPct val="0"/>
              </a:spcBef>
            </a:pPr>
            <a:r>
              <a:rPr lang="en-US" sz="6758" b="1" u="none" spc="209" dirty="0">
                <a:solidFill>
                  <a:srgbClr val="2B2B2B"/>
                </a:solidFill>
                <a:latin typeface="Quicksand Semi-Bold"/>
                <a:ea typeface="Quicksand Semi-Bold"/>
                <a:cs typeface="Quicksand Semi-Bold"/>
                <a:sym typeface="Quicksand Semi-Bold"/>
              </a:rPr>
              <a:t>- Bibles </a:t>
            </a:r>
          </a:p>
        </p:txBody>
      </p:sp>
      <p:sp>
        <p:nvSpPr>
          <p:cNvPr id="9" name="TextBox 9"/>
          <p:cNvSpPr txBox="1"/>
          <p:nvPr/>
        </p:nvSpPr>
        <p:spPr>
          <a:xfrm>
            <a:off x="3544544" y="2040700"/>
            <a:ext cx="10966274" cy="673261"/>
          </a:xfrm>
          <a:prstGeom prst="rect">
            <a:avLst/>
          </a:prstGeom>
        </p:spPr>
        <p:txBody>
          <a:bodyPr wrap="square" lIns="0" tIns="0" rIns="0" bIns="0" rtlCol="0" anchor="t">
            <a:spAutoFit/>
          </a:bodyPr>
          <a:lstStyle/>
          <a:p>
            <a:pPr marL="0" lvl="0" indent="0" algn="ctr">
              <a:lnSpc>
                <a:spcPts val="6968"/>
              </a:lnSpc>
            </a:pPr>
            <a:r>
              <a:rPr lang="en-US" sz="4800" spc="-134" dirty="0">
                <a:solidFill>
                  <a:srgbClr val="2B2B2B"/>
                </a:solidFill>
                <a:latin typeface="Fibre"/>
                <a:ea typeface="Fibre"/>
                <a:cs typeface="Fibre"/>
                <a:sym typeface="Fibre"/>
              </a:rPr>
              <a:t>Helping persecuted Christians:</a:t>
            </a:r>
          </a:p>
        </p:txBody>
      </p:sp>
      <p:sp>
        <p:nvSpPr>
          <p:cNvPr id="10" name="Freeform 10"/>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5"/>
            <a:stretch>
              <a:fillRect r="-186187"/>
            </a:stretch>
          </a:blipFill>
        </p:spPr>
      </p:sp>
      <p:sp>
        <p:nvSpPr>
          <p:cNvPr id="11" name="TextBox 11"/>
          <p:cNvSpPr txBox="1"/>
          <p:nvPr/>
        </p:nvSpPr>
        <p:spPr>
          <a:xfrm>
            <a:off x="5391191" y="1133475"/>
            <a:ext cx="7505617" cy="1030371"/>
          </a:xfrm>
          <a:prstGeom prst="rect">
            <a:avLst/>
          </a:prstGeom>
        </p:spPr>
        <p:txBody>
          <a:bodyPr lIns="0" tIns="0" rIns="0" bIns="0" rtlCol="0" anchor="t">
            <a:spAutoFit/>
          </a:bodyPr>
          <a:lstStyle/>
          <a:p>
            <a:pPr marL="0" lvl="0" indent="0" algn="ctr">
              <a:lnSpc>
                <a:spcPts val="7803"/>
              </a:lnSpc>
            </a:pPr>
            <a:r>
              <a:rPr lang="en-US" sz="7503" spc="-150" dirty="0">
                <a:solidFill>
                  <a:srgbClr val="2B2B2B"/>
                </a:solidFill>
                <a:latin typeface="Fibre"/>
                <a:ea typeface="Fibre"/>
                <a:cs typeface="Fibre"/>
                <a:sym typeface="Fibre"/>
              </a:rPr>
              <a:t>Who are Open Doors?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04324" y="1901884"/>
            <a:ext cx="6483233" cy="6483233"/>
            <a:chOff x="0" y="0"/>
            <a:chExt cx="34823400" cy="34823400"/>
          </a:xfrm>
        </p:grpSpPr>
        <p:sp>
          <p:nvSpPr>
            <p:cNvPr id="3" name="Freeform 3"/>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3"/>
              <a:stretch>
                <a:fillRect l="-39086" r="-39086"/>
              </a:stretch>
            </a:blipFill>
          </p:spPr>
        </p:sp>
        <p:sp>
          <p:nvSpPr>
            <p:cNvPr id="4" name="Freeform 4"/>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4"/>
              <a:stretch>
                <a:fillRect/>
              </a:stretch>
            </a:blipFill>
          </p:spPr>
        </p:sp>
      </p:grpSp>
      <p:sp>
        <p:nvSpPr>
          <p:cNvPr id="5" name="Freeform 5"/>
          <p:cNvSpPr/>
          <p:nvPr/>
        </p:nvSpPr>
        <p:spPr>
          <a:xfrm rot="1737559">
            <a:off x="-973962" y="8243230"/>
            <a:ext cx="4670260" cy="3252199"/>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6" name="Freeform 6"/>
          <p:cNvSpPr/>
          <p:nvPr/>
        </p:nvSpPr>
        <p:spPr>
          <a:xfrm>
            <a:off x="14437963" y="-3539609"/>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sp>
        <p:nvSpPr>
          <p:cNvPr id="8" name="TextBox 8"/>
          <p:cNvSpPr txBox="1"/>
          <p:nvPr/>
        </p:nvSpPr>
        <p:spPr>
          <a:xfrm>
            <a:off x="9144000" y="3736885"/>
            <a:ext cx="7804242" cy="5255279"/>
          </a:xfrm>
          <a:prstGeom prst="rect">
            <a:avLst/>
          </a:prstGeom>
        </p:spPr>
        <p:txBody>
          <a:bodyPr lIns="0" tIns="0" rIns="0" bIns="0" rtlCol="0" anchor="t">
            <a:spAutoFit/>
          </a:bodyPr>
          <a:lstStyle/>
          <a:p>
            <a:pPr marL="0" lvl="0" indent="0" algn="l">
              <a:lnSpc>
                <a:spcPts val="5289"/>
              </a:lnSpc>
              <a:spcBef>
                <a:spcPct val="0"/>
              </a:spcBef>
            </a:pPr>
            <a:r>
              <a:rPr lang="en-US" sz="3918" u="none" spc="121" dirty="0">
                <a:solidFill>
                  <a:srgbClr val="2B2B2B"/>
                </a:solidFill>
                <a:latin typeface="Quicksand"/>
                <a:ea typeface="Quicksand"/>
                <a:cs typeface="Quicksand"/>
                <a:sym typeface="Quicksand"/>
              </a:rPr>
              <a:t>✝️ Brother Andrew</a:t>
            </a:r>
          </a:p>
          <a:p>
            <a:pPr marL="0" lvl="0" indent="0" algn="l">
              <a:lnSpc>
                <a:spcPts val="5289"/>
              </a:lnSpc>
              <a:spcBef>
                <a:spcPct val="0"/>
              </a:spcBef>
            </a:pPr>
            <a:r>
              <a:rPr lang="en-US" sz="3918" u="none" spc="121" dirty="0">
                <a:solidFill>
                  <a:srgbClr val="2B2B2B"/>
                </a:solidFill>
                <a:latin typeface="Quicksand"/>
                <a:ea typeface="Quicksand"/>
                <a:cs typeface="Quicksand"/>
                <a:sym typeface="Quicksand"/>
              </a:rPr>
              <a:t> 🚗 1955: smuggled Bibles in a blue Beetle car.</a:t>
            </a:r>
          </a:p>
          <a:p>
            <a:pPr marL="0" lvl="0" indent="0" algn="l">
              <a:lnSpc>
                <a:spcPts val="5289"/>
              </a:lnSpc>
              <a:spcBef>
                <a:spcPct val="0"/>
              </a:spcBef>
            </a:pPr>
            <a:r>
              <a:rPr lang="en-US" sz="3918" u="none" spc="121" dirty="0">
                <a:solidFill>
                  <a:srgbClr val="2B2B2B"/>
                </a:solidFill>
                <a:latin typeface="Quicksand"/>
                <a:ea typeface="Quicksand"/>
                <a:cs typeface="Quicksand"/>
                <a:sym typeface="Quicksand"/>
              </a:rPr>
              <a:t> 🌍 Founded Open Doors, helping Christi</a:t>
            </a:r>
            <a:r>
              <a:rPr lang="en-US" sz="3918" spc="121" dirty="0">
                <a:solidFill>
                  <a:srgbClr val="2B2B2B"/>
                </a:solidFill>
                <a:latin typeface="Quicksand"/>
                <a:ea typeface="Quicksand"/>
                <a:cs typeface="Quicksand"/>
                <a:sym typeface="Quicksand"/>
              </a:rPr>
              <a:t>a</a:t>
            </a:r>
            <a:r>
              <a:rPr lang="en-US" sz="3918" u="none" spc="121" dirty="0">
                <a:solidFill>
                  <a:srgbClr val="2B2B2B"/>
                </a:solidFill>
                <a:latin typeface="Quicksand"/>
                <a:ea typeface="Quicksand"/>
                <a:cs typeface="Quicksand"/>
                <a:sym typeface="Quicksand"/>
              </a:rPr>
              <a:t>ns in 60+ countries.</a:t>
            </a:r>
          </a:p>
          <a:p>
            <a:pPr marL="0" lvl="0" indent="0" algn="l">
              <a:lnSpc>
                <a:spcPts val="5289"/>
              </a:lnSpc>
              <a:spcBef>
                <a:spcPct val="0"/>
              </a:spcBef>
            </a:pPr>
            <a:r>
              <a:rPr lang="en-US" sz="3918" spc="121" dirty="0">
                <a:solidFill>
                  <a:srgbClr val="2B2B2B"/>
                </a:solidFill>
                <a:latin typeface="Quicksand"/>
                <a:ea typeface="Quicksand"/>
                <a:cs typeface="Quicksand"/>
                <a:sym typeface="Quicksand"/>
              </a:rPr>
              <a:t> 📚 S</a:t>
            </a:r>
            <a:r>
              <a:rPr lang="en-US" sz="3918" u="none" spc="121" dirty="0">
                <a:solidFill>
                  <a:srgbClr val="2B2B2B"/>
                </a:solidFill>
                <a:latin typeface="Quicksand"/>
                <a:ea typeface="Quicksand"/>
                <a:cs typeface="Quicksand"/>
                <a:sym typeface="Quicksand"/>
              </a:rPr>
              <a:t>tory in God’s Smuggler / Secret Smuggler.</a:t>
            </a:r>
          </a:p>
        </p:txBody>
      </p:sp>
      <p:sp>
        <p:nvSpPr>
          <p:cNvPr id="9" name="TextBox 9"/>
          <p:cNvSpPr txBox="1"/>
          <p:nvPr/>
        </p:nvSpPr>
        <p:spPr>
          <a:xfrm>
            <a:off x="9198198" y="1482783"/>
            <a:ext cx="7565802" cy="2128788"/>
          </a:xfrm>
          <a:prstGeom prst="rect">
            <a:avLst/>
          </a:prstGeom>
        </p:spPr>
        <p:txBody>
          <a:bodyPr wrap="square" lIns="0" tIns="0" rIns="0" bIns="0" rtlCol="0" anchor="t">
            <a:spAutoFit/>
          </a:bodyPr>
          <a:lstStyle/>
          <a:p>
            <a:pPr marL="0" lvl="0" indent="0" algn="l">
              <a:lnSpc>
                <a:spcPts val="8320"/>
              </a:lnSpc>
            </a:pPr>
            <a:r>
              <a:rPr lang="en-US" sz="7200" spc="-160" dirty="0">
                <a:solidFill>
                  <a:srgbClr val="2B2B2B"/>
                </a:solidFill>
                <a:latin typeface="Fibre"/>
                <a:ea typeface="Fibre"/>
                <a:cs typeface="Fibre"/>
                <a:sym typeface="Fibre"/>
              </a:rPr>
              <a:t>The Original World Watcher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10" name="TextBox 9">
            <a:extLst>
              <a:ext uri="{FF2B5EF4-FFF2-40B4-BE49-F238E27FC236}">
                <a16:creationId xmlns:a16="http://schemas.microsoft.com/office/drawing/2014/main" id="{BEC5F6BA-DEF6-5A94-A486-22376F58BFC8}"/>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201837" y="-655566"/>
            <a:ext cx="3006706" cy="2766169"/>
          </a:xfrm>
          <a:custGeom>
            <a:avLst/>
            <a:gdLst/>
            <a:ahLst/>
            <a:cxnLst/>
            <a:rect l="l" t="t" r="r" b="b"/>
            <a:pathLst>
              <a:path w="3006706" h="2766169">
                <a:moveTo>
                  <a:pt x="0" y="0"/>
                </a:moveTo>
                <a:lnTo>
                  <a:pt x="3006706" y="0"/>
                </a:lnTo>
                <a:lnTo>
                  <a:pt x="3006706" y="2766170"/>
                </a:lnTo>
                <a:lnTo>
                  <a:pt x="0" y="276617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956187" y="-1429661"/>
            <a:ext cx="2781341" cy="2859323"/>
          </a:xfrm>
          <a:custGeom>
            <a:avLst/>
            <a:gdLst/>
            <a:ahLst/>
            <a:cxnLst/>
            <a:rect l="l" t="t" r="r" b="b"/>
            <a:pathLst>
              <a:path w="2781341" h="2859323">
                <a:moveTo>
                  <a:pt x="0" y="0"/>
                </a:moveTo>
                <a:lnTo>
                  <a:pt x="2781341" y="0"/>
                </a:lnTo>
                <a:lnTo>
                  <a:pt x="2781341" y="2859322"/>
                </a:lnTo>
                <a:lnTo>
                  <a:pt x="0" y="285932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9"/>
            <a:stretch>
              <a:fillRect r="-186187"/>
            </a:stretch>
          </a:blipFill>
        </p:spPr>
      </p:sp>
      <p:grpSp>
        <p:nvGrpSpPr>
          <p:cNvPr id="6" name="Group 6"/>
          <p:cNvGrpSpPr>
            <a:grpSpLocks noChangeAspect="1"/>
          </p:cNvGrpSpPr>
          <p:nvPr/>
        </p:nvGrpSpPr>
        <p:grpSpPr>
          <a:xfrm>
            <a:off x="9144000" y="2276841"/>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l="-50093"/>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a:stretch>
            </a:blipFill>
          </p:spPr>
        </p:sp>
      </p:grpSp>
      <p:sp>
        <p:nvSpPr>
          <p:cNvPr id="9" name="TextBox 9"/>
          <p:cNvSpPr txBox="1"/>
          <p:nvPr/>
        </p:nvSpPr>
        <p:spPr>
          <a:xfrm>
            <a:off x="1131762" y="4967817"/>
            <a:ext cx="6822462" cy="3792257"/>
          </a:xfrm>
          <a:prstGeom prst="rect">
            <a:avLst/>
          </a:prstGeom>
        </p:spPr>
        <p:txBody>
          <a:bodyPr lIns="0" tIns="0" rIns="0" bIns="0" rtlCol="0" anchor="t">
            <a:spAutoFit/>
          </a:bodyPr>
          <a:lstStyle/>
          <a:p>
            <a:pPr algn="l">
              <a:lnSpc>
                <a:spcPts val="6107"/>
              </a:lnSpc>
            </a:pPr>
            <a:r>
              <a:rPr lang="en-US" sz="4523" spc="140">
                <a:solidFill>
                  <a:srgbClr val="2B2B2B"/>
                </a:solidFill>
                <a:latin typeface="Quicksand"/>
                <a:ea typeface="Quicksand"/>
                <a:cs typeface="Quicksand"/>
                <a:sym typeface="Quicksand"/>
              </a:rPr>
              <a:t>🙏 God listens.</a:t>
            </a:r>
          </a:p>
          <a:p>
            <a:pPr algn="l">
              <a:lnSpc>
                <a:spcPts val="6107"/>
              </a:lnSpc>
            </a:pPr>
            <a:r>
              <a:rPr lang="en-US" sz="4523" spc="140">
                <a:solidFill>
                  <a:srgbClr val="2B2B2B"/>
                </a:solidFill>
                <a:latin typeface="Quicksand"/>
                <a:ea typeface="Quicksand"/>
                <a:cs typeface="Quicksand"/>
                <a:sym typeface="Quicksand"/>
              </a:rPr>
              <a:t>💡 Prayer brings hope.</a:t>
            </a:r>
          </a:p>
          <a:p>
            <a:pPr marL="0" lvl="0" indent="0" algn="l">
              <a:lnSpc>
                <a:spcPts val="6107"/>
              </a:lnSpc>
              <a:spcBef>
                <a:spcPct val="0"/>
              </a:spcBef>
            </a:pPr>
            <a:r>
              <a:rPr lang="en-US" sz="4523" spc="140">
                <a:solidFill>
                  <a:srgbClr val="2B2B2B"/>
                </a:solidFill>
                <a:latin typeface="Quicksand"/>
                <a:ea typeface="Quicksand"/>
                <a:cs typeface="Quicksand"/>
                <a:sym typeface="Quicksand"/>
              </a:rPr>
              <a:t>🌍 Our prayers reach the world.</a:t>
            </a:r>
          </a:p>
          <a:p>
            <a:pPr marL="0" lvl="0" indent="0" algn="l">
              <a:lnSpc>
                <a:spcPts val="6107"/>
              </a:lnSpc>
              <a:spcBef>
                <a:spcPct val="0"/>
              </a:spcBef>
            </a:pPr>
            <a:endParaRPr lang="en-US" sz="4523" spc="140">
              <a:solidFill>
                <a:srgbClr val="2B2B2B"/>
              </a:solidFill>
              <a:latin typeface="Quicksand"/>
              <a:ea typeface="Quicksand"/>
              <a:cs typeface="Quicksand"/>
              <a:sym typeface="Quicksand"/>
            </a:endParaRPr>
          </a:p>
        </p:txBody>
      </p:sp>
      <p:sp>
        <p:nvSpPr>
          <p:cNvPr id="10" name="TextBox 10"/>
          <p:cNvSpPr txBox="1"/>
          <p:nvPr/>
        </p:nvSpPr>
        <p:spPr>
          <a:xfrm>
            <a:off x="1028700" y="2548290"/>
            <a:ext cx="7679945" cy="2153290"/>
          </a:xfrm>
          <a:prstGeom prst="rect">
            <a:avLst/>
          </a:prstGeom>
        </p:spPr>
        <p:txBody>
          <a:bodyPr lIns="0" tIns="0" rIns="0" bIns="0" rtlCol="0" anchor="t">
            <a:spAutoFit/>
          </a:bodyPr>
          <a:lstStyle/>
          <a:p>
            <a:pPr algn="just">
              <a:lnSpc>
                <a:spcPts val="8320"/>
              </a:lnSpc>
              <a:spcBef>
                <a:spcPct val="0"/>
              </a:spcBef>
            </a:pPr>
            <a:r>
              <a:rPr lang="en-US" sz="8000" b="1" spc="-160">
                <a:solidFill>
                  <a:srgbClr val="2B2B2B"/>
                </a:solidFill>
                <a:latin typeface="Fibre"/>
                <a:ea typeface="Fibre"/>
                <a:cs typeface="Fibre"/>
                <a:sym typeface="Fibre"/>
              </a:rPr>
              <a:t>Why Pray? </a:t>
            </a:r>
          </a:p>
          <a:p>
            <a:pPr algn="just">
              <a:lnSpc>
                <a:spcPts val="8320"/>
              </a:lnSpc>
              <a:spcBef>
                <a:spcPct val="0"/>
              </a:spcBef>
            </a:pPr>
            <a:r>
              <a:rPr lang="en-US" sz="8000" b="1" spc="-160">
                <a:solidFill>
                  <a:srgbClr val="2B2B2B"/>
                </a:solidFill>
                <a:latin typeface="Fibre"/>
                <a:ea typeface="Fibre"/>
                <a:cs typeface="Fibre"/>
                <a:sym typeface="Fibre"/>
              </a:rPr>
              <a:t>Because God Listens.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grpSp>
        <p:nvGrpSpPr>
          <p:cNvPr id="8" name="Group 8"/>
          <p:cNvGrpSpPr>
            <a:grpSpLocks noChangeAspect="1"/>
          </p:cNvGrpSpPr>
          <p:nvPr/>
        </p:nvGrpSpPr>
        <p:grpSpPr>
          <a:xfrm>
            <a:off x="9679561" y="2493435"/>
            <a:ext cx="6483233" cy="6483233"/>
            <a:chOff x="0" y="0"/>
            <a:chExt cx="34823400" cy="34823400"/>
          </a:xfrm>
        </p:grpSpPr>
        <p:sp>
          <p:nvSpPr>
            <p:cNvPr id="9" name="Freeform 9"/>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4"/>
              <a:stretch>
                <a:fillRect l="-20298" r="-20298"/>
              </a:stretch>
            </a:blipFill>
          </p:spPr>
        </p:sp>
        <p:sp>
          <p:nvSpPr>
            <p:cNvPr id="10" name="Freeform 10"/>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5"/>
              <a:stretch>
                <a:fillRect/>
              </a:stretch>
            </a:blipFill>
          </p:spPr>
        </p:sp>
      </p:grpSp>
      <p:sp>
        <p:nvSpPr>
          <p:cNvPr id="11" name="TextBox 11"/>
          <p:cNvSpPr txBox="1"/>
          <p:nvPr/>
        </p:nvSpPr>
        <p:spPr>
          <a:xfrm>
            <a:off x="1606882" y="2493435"/>
            <a:ext cx="7969150" cy="6640830"/>
          </a:xfrm>
          <a:prstGeom prst="rect">
            <a:avLst/>
          </a:prstGeom>
        </p:spPr>
        <p:txBody>
          <a:bodyPr lIns="0" tIns="0" rIns="0" bIns="0" rtlCol="0" anchor="t">
            <a:spAutoFit/>
          </a:bodyPr>
          <a:lstStyle/>
          <a:p>
            <a:pPr marL="0" lvl="0" indent="0" algn="l">
              <a:lnSpc>
                <a:spcPts val="5265"/>
              </a:lnSpc>
              <a:spcBef>
                <a:spcPct val="0"/>
              </a:spcBef>
            </a:pPr>
            <a:r>
              <a:rPr lang="en-US" sz="3900" b="1" u="none" spc="120" dirty="0">
                <a:solidFill>
                  <a:srgbClr val="2B2B2B"/>
                </a:solidFill>
                <a:latin typeface="Quicksand Semi-Bold"/>
                <a:ea typeface="Quicksand Semi-Bold"/>
                <a:cs typeface="Quicksand Semi-Bold"/>
                <a:sym typeface="Quicksand Semi-Bold"/>
              </a:rPr>
              <a:t>🙏 Ways to Pray</a:t>
            </a:r>
          </a:p>
          <a:p>
            <a:pPr marL="0" lvl="0" indent="0" algn="l">
              <a:lnSpc>
                <a:spcPts val="5265"/>
              </a:lnSpc>
              <a:spcBef>
                <a:spcPct val="0"/>
              </a:spcBef>
            </a:pPr>
            <a:r>
              <a:rPr lang="en-US" sz="3900" b="1" u="none" spc="120" dirty="0">
                <a:solidFill>
                  <a:srgbClr val="2B2B2B"/>
                </a:solidFill>
                <a:latin typeface="Quicksand Semi-Bold"/>
                <a:ea typeface="Quicksand Semi-Bold"/>
                <a:cs typeface="Quicksand Semi-Bold"/>
                <a:sym typeface="Quicksand Semi-Bold"/>
              </a:rPr>
              <a:t>•Watch what you eat: Pray when eating food from another country.</a:t>
            </a:r>
          </a:p>
          <a:p>
            <a:pPr marL="0" lvl="0" indent="0" algn="l">
              <a:lnSpc>
                <a:spcPts val="5265"/>
              </a:lnSpc>
              <a:spcBef>
                <a:spcPct val="0"/>
              </a:spcBef>
            </a:pPr>
            <a:r>
              <a:rPr lang="en-US" sz="3900" b="1" u="none" spc="120" dirty="0">
                <a:solidFill>
                  <a:srgbClr val="2B2B2B"/>
                </a:solidFill>
                <a:latin typeface="Quicksand Semi-Bold"/>
                <a:ea typeface="Quicksand Semi-Bold"/>
                <a:cs typeface="Quicksand Semi-Bold"/>
                <a:sym typeface="Quicksand Semi-Bold"/>
              </a:rPr>
              <a:t>•Watch closely: Choose one country to focus on.</a:t>
            </a:r>
          </a:p>
          <a:p>
            <a:pPr marL="0" lvl="0" indent="0" algn="l">
              <a:lnSpc>
                <a:spcPts val="5265"/>
              </a:lnSpc>
              <a:spcBef>
                <a:spcPct val="0"/>
              </a:spcBef>
            </a:pPr>
            <a:r>
              <a:rPr lang="en-US" sz="3900" b="1" u="none" spc="120" dirty="0">
                <a:solidFill>
                  <a:srgbClr val="2B2B2B"/>
                </a:solidFill>
                <a:latin typeface="Quicksand Semi-Bold"/>
                <a:ea typeface="Quicksand Semi-Bold"/>
                <a:cs typeface="Quicksand Semi-Bold"/>
                <a:sym typeface="Quicksand Semi-Bold"/>
              </a:rPr>
              <a:t>•</a:t>
            </a:r>
            <a:r>
              <a:rPr lang="en-US" sz="3900" b="1" u="none" spc="120" dirty="0" err="1">
                <a:solidFill>
                  <a:srgbClr val="2B2B2B"/>
                </a:solidFill>
                <a:latin typeface="Quicksand Semi-Bold"/>
                <a:ea typeface="Quicksand Semi-Bold"/>
                <a:cs typeface="Quicksand Semi-Bold"/>
                <a:sym typeface="Quicksand Semi-Bold"/>
              </a:rPr>
              <a:t>Neighbourhood</a:t>
            </a:r>
            <a:r>
              <a:rPr lang="en-US" sz="3900" b="1" u="none" spc="120" dirty="0">
                <a:solidFill>
                  <a:srgbClr val="2B2B2B"/>
                </a:solidFill>
                <a:latin typeface="Quicksand Semi-Bold"/>
                <a:ea typeface="Quicksand Semi-Bold"/>
                <a:cs typeface="Quicksand Semi-Bold"/>
                <a:sym typeface="Quicksand Semi-Bold"/>
              </a:rPr>
              <a:t> watch: Use things you see to inspire prayer. </a:t>
            </a:r>
          </a:p>
          <a:p>
            <a:pPr marL="0" lvl="0" indent="0" algn="l">
              <a:lnSpc>
                <a:spcPts val="5265"/>
              </a:lnSpc>
              <a:spcBef>
                <a:spcPct val="0"/>
              </a:spcBef>
            </a:pPr>
            <a:endParaRPr lang="en-US" sz="3900" b="1" u="none" spc="120" dirty="0">
              <a:solidFill>
                <a:srgbClr val="2B2B2B"/>
              </a:solidFill>
              <a:latin typeface="Quicksand Semi-Bold"/>
              <a:ea typeface="Quicksand Semi-Bold"/>
              <a:cs typeface="Quicksand Semi-Bold"/>
              <a:sym typeface="Quicksand Semi-Bold"/>
            </a:endParaRPr>
          </a:p>
        </p:txBody>
      </p:sp>
      <p:sp>
        <p:nvSpPr>
          <p:cNvPr id="12" name="TextBox 12"/>
          <p:cNvSpPr txBox="1"/>
          <p:nvPr/>
        </p:nvSpPr>
        <p:spPr>
          <a:xfrm>
            <a:off x="3544544" y="1277752"/>
            <a:ext cx="11198912" cy="1105540"/>
          </a:xfrm>
          <a:prstGeom prst="rect">
            <a:avLst/>
          </a:prstGeom>
        </p:spPr>
        <p:txBody>
          <a:bodyPr lIns="0" tIns="0" rIns="0" bIns="0" rtlCol="0" anchor="t">
            <a:spAutoFit/>
          </a:bodyPr>
          <a:lstStyle/>
          <a:p>
            <a:pPr marL="0" lvl="0" indent="0" algn="ctr">
              <a:lnSpc>
                <a:spcPts val="8320"/>
              </a:lnSpc>
            </a:pPr>
            <a:r>
              <a:rPr lang="en-US" sz="8000" spc="-160">
                <a:solidFill>
                  <a:srgbClr val="2B2B2B"/>
                </a:solidFill>
                <a:latin typeface="Fibre"/>
                <a:ea typeface="Fibre"/>
                <a:cs typeface="Fibre"/>
                <a:sym typeface="Fibre"/>
              </a:rPr>
              <a:t>ideas for Prayer</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TextBox 5"/>
          <p:cNvSpPr txBox="1"/>
          <p:nvPr/>
        </p:nvSpPr>
        <p:spPr>
          <a:xfrm>
            <a:off x="1299838" y="3524240"/>
            <a:ext cx="7406560" cy="3833581"/>
          </a:xfrm>
          <a:prstGeom prst="rect">
            <a:avLst/>
          </a:prstGeom>
        </p:spPr>
        <p:txBody>
          <a:bodyPr lIns="0" tIns="0" rIns="0" bIns="0" rtlCol="0" anchor="t">
            <a:spAutoFit/>
          </a:bodyPr>
          <a:lstStyle/>
          <a:p>
            <a:pPr algn="l">
              <a:lnSpc>
                <a:spcPts val="6617"/>
              </a:lnSpc>
            </a:pPr>
            <a:r>
              <a:rPr lang="en-US" sz="7605" b="1" spc="-152">
                <a:solidFill>
                  <a:srgbClr val="2B2B2B"/>
                </a:solidFill>
                <a:latin typeface="Fibre"/>
                <a:ea typeface="Fibre"/>
                <a:cs typeface="Fibre"/>
                <a:sym typeface="Fibre"/>
              </a:rPr>
              <a:t>✈️ Pick a country.</a:t>
            </a:r>
          </a:p>
          <a:p>
            <a:pPr algn="l">
              <a:lnSpc>
                <a:spcPts val="6617"/>
              </a:lnSpc>
            </a:pPr>
            <a:r>
              <a:rPr lang="en-US" sz="7605" b="1" spc="-152">
                <a:solidFill>
                  <a:srgbClr val="2B2B2B"/>
                </a:solidFill>
                <a:latin typeface="Fibre"/>
                <a:ea typeface="Fibre"/>
                <a:cs typeface="Fibre"/>
                <a:sym typeface="Fibre"/>
              </a:rPr>
              <a:t>🎨 Colour the flag.</a:t>
            </a:r>
          </a:p>
          <a:p>
            <a:pPr algn="l">
              <a:lnSpc>
                <a:spcPts val="9811"/>
              </a:lnSpc>
            </a:pPr>
            <a:r>
              <a:rPr lang="en-US" sz="7605" b="1" spc="-152">
                <a:solidFill>
                  <a:srgbClr val="2B2B2B"/>
                </a:solidFill>
                <a:latin typeface="Fibre"/>
                <a:ea typeface="Fibre"/>
                <a:cs typeface="Fibre"/>
                <a:sym typeface="Fibre"/>
              </a:rPr>
              <a:t>✍️ Write a prayer.</a:t>
            </a:r>
          </a:p>
          <a:p>
            <a:pPr algn="l">
              <a:lnSpc>
                <a:spcPts val="6617"/>
              </a:lnSpc>
            </a:pPr>
            <a:r>
              <a:rPr lang="en-US" sz="7605" b="1" spc="-152">
                <a:solidFill>
                  <a:srgbClr val="2B2B2B"/>
                </a:solidFill>
                <a:latin typeface="Fibre"/>
                <a:ea typeface="Fibre"/>
                <a:cs typeface="Fibre"/>
                <a:sym typeface="Fibre"/>
              </a:rPr>
              <a:t>✅ Tick your map.</a:t>
            </a:r>
          </a:p>
        </p:txBody>
      </p:sp>
      <p:grpSp>
        <p:nvGrpSpPr>
          <p:cNvPr id="6" name="Group 6"/>
          <p:cNvGrpSpPr>
            <a:grpSpLocks noChangeAspect="1"/>
          </p:cNvGrpSpPr>
          <p:nvPr/>
        </p:nvGrpSpPr>
        <p:grpSpPr>
          <a:xfrm>
            <a:off x="8977536" y="1745386"/>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9"/>
              <a:stretch>
                <a:fillRect l="-77777"/>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0"/>
              <a:stretch>
                <a:fillRect/>
              </a:stretch>
            </a:blipFill>
          </p:spPr>
        </p:sp>
      </p:grpSp>
      <p:sp>
        <p:nvSpPr>
          <p:cNvPr id="9" name="Freeform 9"/>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1"/>
            <a:stretch>
              <a:fillRect r="-186187"/>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Freeform 9"/>
          <p:cNvSpPr/>
          <p:nvPr/>
        </p:nvSpPr>
        <p:spPr>
          <a:xfrm>
            <a:off x="4078752" y="1249093"/>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1" name="TextBox 9">
            <a:extLst>
              <a:ext uri="{FF2B5EF4-FFF2-40B4-BE49-F238E27FC236}">
                <a16:creationId xmlns:a16="http://schemas.microsoft.com/office/drawing/2014/main" id="{6570EBCF-EB57-7FA3-EDAB-71C55DE55ECF}"/>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Freeform 9"/>
          <p:cNvSpPr/>
          <p:nvPr/>
        </p:nvSpPr>
        <p:spPr>
          <a:xfrm>
            <a:off x="4078752" y="1249093"/>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0" name="Freeform 10"/>
          <p:cNvSpPr/>
          <p:nvPr/>
        </p:nvSpPr>
        <p:spPr>
          <a:xfrm>
            <a:off x="6134211" y="6555586"/>
            <a:ext cx="5333637" cy="1526754"/>
          </a:xfrm>
          <a:custGeom>
            <a:avLst/>
            <a:gdLst/>
            <a:ahLst/>
            <a:cxnLst/>
            <a:rect l="l" t="t" r="r" b="b"/>
            <a:pathLst>
              <a:path w="5333637" h="1526754">
                <a:moveTo>
                  <a:pt x="0" y="0"/>
                </a:moveTo>
                <a:lnTo>
                  <a:pt x="5333637" y="0"/>
                </a:lnTo>
                <a:lnTo>
                  <a:pt x="5333637" y="1526753"/>
                </a:lnTo>
                <a:lnTo>
                  <a:pt x="0" y="1526753"/>
                </a:lnTo>
                <a:lnTo>
                  <a:pt x="0" y="0"/>
                </a:lnTo>
                <a:close/>
              </a:path>
            </a:pathLst>
          </a:custGeom>
          <a:blipFill>
            <a:blip r:embed="rId16"/>
            <a:stretch>
              <a:fillRect/>
            </a:stretch>
          </a:blipFill>
        </p:spPr>
      </p:sp>
      <p:sp>
        <p:nvSpPr>
          <p:cNvPr id="12" name="TextBox 9">
            <a:extLst>
              <a:ext uri="{FF2B5EF4-FFF2-40B4-BE49-F238E27FC236}">
                <a16:creationId xmlns:a16="http://schemas.microsoft.com/office/drawing/2014/main" id="{6774F86E-6467-C1EA-1046-723EE1DB65D4}"/>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Freeform 9"/>
          <p:cNvSpPr/>
          <p:nvPr/>
        </p:nvSpPr>
        <p:spPr>
          <a:xfrm>
            <a:off x="4078752" y="1249093"/>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0" name="Freeform 10"/>
          <p:cNvSpPr/>
          <p:nvPr/>
        </p:nvSpPr>
        <p:spPr>
          <a:xfrm>
            <a:off x="6134211" y="6555586"/>
            <a:ext cx="5333637" cy="1526754"/>
          </a:xfrm>
          <a:custGeom>
            <a:avLst/>
            <a:gdLst/>
            <a:ahLst/>
            <a:cxnLst/>
            <a:rect l="l" t="t" r="r" b="b"/>
            <a:pathLst>
              <a:path w="5333637" h="1526754">
                <a:moveTo>
                  <a:pt x="0" y="0"/>
                </a:moveTo>
                <a:lnTo>
                  <a:pt x="5333637" y="0"/>
                </a:lnTo>
                <a:lnTo>
                  <a:pt x="5333637" y="1526753"/>
                </a:lnTo>
                <a:lnTo>
                  <a:pt x="0" y="1526753"/>
                </a:lnTo>
                <a:lnTo>
                  <a:pt x="0" y="0"/>
                </a:lnTo>
                <a:close/>
              </a:path>
            </a:pathLst>
          </a:custGeom>
          <a:blipFill>
            <a:blip r:embed="rId16"/>
            <a:stretch>
              <a:fillRect/>
            </a:stretch>
          </a:blipFill>
        </p:spPr>
      </p:sp>
      <p:sp>
        <p:nvSpPr>
          <p:cNvPr id="11" name="Freeform 11"/>
          <p:cNvSpPr/>
          <p:nvPr/>
        </p:nvSpPr>
        <p:spPr>
          <a:xfrm>
            <a:off x="5511798" y="8206417"/>
            <a:ext cx="4483098" cy="1417780"/>
          </a:xfrm>
          <a:custGeom>
            <a:avLst/>
            <a:gdLst/>
            <a:ahLst/>
            <a:cxnLst/>
            <a:rect l="l" t="t" r="r" b="b"/>
            <a:pathLst>
              <a:path w="4483098" h="1417780">
                <a:moveTo>
                  <a:pt x="0" y="0"/>
                </a:moveTo>
                <a:lnTo>
                  <a:pt x="4483099" y="0"/>
                </a:lnTo>
                <a:lnTo>
                  <a:pt x="4483099" y="1417780"/>
                </a:lnTo>
                <a:lnTo>
                  <a:pt x="0" y="1417780"/>
                </a:lnTo>
                <a:lnTo>
                  <a:pt x="0" y="0"/>
                </a:lnTo>
                <a:close/>
              </a:path>
            </a:pathLst>
          </a:custGeom>
          <a:blipFill>
            <a:blip r:embed="rId17"/>
            <a:stretch>
              <a:fillRect/>
            </a:stretch>
          </a:blipFill>
        </p:spPr>
      </p:sp>
      <p:sp>
        <p:nvSpPr>
          <p:cNvPr id="13" name="TextBox 9">
            <a:extLst>
              <a:ext uri="{FF2B5EF4-FFF2-40B4-BE49-F238E27FC236}">
                <a16:creationId xmlns:a16="http://schemas.microsoft.com/office/drawing/2014/main" id="{7152ECBA-45DA-00B6-5E56-5C2B2362EE83}"/>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Freeform 9"/>
          <p:cNvSpPr/>
          <p:nvPr/>
        </p:nvSpPr>
        <p:spPr>
          <a:xfrm>
            <a:off x="4078752" y="1249093"/>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0" name="Freeform 10"/>
          <p:cNvSpPr/>
          <p:nvPr/>
        </p:nvSpPr>
        <p:spPr>
          <a:xfrm>
            <a:off x="6134211" y="6555586"/>
            <a:ext cx="5333637" cy="1526754"/>
          </a:xfrm>
          <a:custGeom>
            <a:avLst/>
            <a:gdLst/>
            <a:ahLst/>
            <a:cxnLst/>
            <a:rect l="l" t="t" r="r" b="b"/>
            <a:pathLst>
              <a:path w="5333637" h="1526754">
                <a:moveTo>
                  <a:pt x="0" y="0"/>
                </a:moveTo>
                <a:lnTo>
                  <a:pt x="5333637" y="0"/>
                </a:lnTo>
                <a:lnTo>
                  <a:pt x="5333637" y="1526753"/>
                </a:lnTo>
                <a:lnTo>
                  <a:pt x="0" y="1526753"/>
                </a:lnTo>
                <a:lnTo>
                  <a:pt x="0" y="0"/>
                </a:lnTo>
                <a:close/>
              </a:path>
            </a:pathLst>
          </a:custGeom>
          <a:blipFill>
            <a:blip r:embed="rId16"/>
            <a:stretch>
              <a:fillRect/>
            </a:stretch>
          </a:blipFill>
        </p:spPr>
      </p:sp>
      <p:sp>
        <p:nvSpPr>
          <p:cNvPr id="11" name="Freeform 11"/>
          <p:cNvSpPr/>
          <p:nvPr/>
        </p:nvSpPr>
        <p:spPr>
          <a:xfrm>
            <a:off x="5511798" y="8206417"/>
            <a:ext cx="4483098" cy="1417780"/>
          </a:xfrm>
          <a:custGeom>
            <a:avLst/>
            <a:gdLst/>
            <a:ahLst/>
            <a:cxnLst/>
            <a:rect l="l" t="t" r="r" b="b"/>
            <a:pathLst>
              <a:path w="4483098" h="1417780">
                <a:moveTo>
                  <a:pt x="0" y="0"/>
                </a:moveTo>
                <a:lnTo>
                  <a:pt x="4483099" y="0"/>
                </a:lnTo>
                <a:lnTo>
                  <a:pt x="4483099" y="1417780"/>
                </a:lnTo>
                <a:lnTo>
                  <a:pt x="0" y="1417780"/>
                </a:lnTo>
                <a:lnTo>
                  <a:pt x="0" y="0"/>
                </a:lnTo>
                <a:close/>
              </a:path>
            </a:pathLst>
          </a:custGeom>
          <a:blipFill>
            <a:blip r:embed="rId17"/>
            <a:stretch>
              <a:fillRect/>
            </a:stretch>
          </a:blipFill>
        </p:spPr>
      </p:sp>
      <p:sp>
        <p:nvSpPr>
          <p:cNvPr id="12" name="Freeform 12"/>
          <p:cNvSpPr/>
          <p:nvPr/>
        </p:nvSpPr>
        <p:spPr>
          <a:xfrm>
            <a:off x="4857556" y="3319126"/>
            <a:ext cx="7033456" cy="2022118"/>
          </a:xfrm>
          <a:custGeom>
            <a:avLst/>
            <a:gdLst/>
            <a:ahLst/>
            <a:cxnLst/>
            <a:rect l="l" t="t" r="r" b="b"/>
            <a:pathLst>
              <a:path w="7033456" h="2022118">
                <a:moveTo>
                  <a:pt x="0" y="0"/>
                </a:moveTo>
                <a:lnTo>
                  <a:pt x="7033456" y="0"/>
                </a:lnTo>
                <a:lnTo>
                  <a:pt x="7033456" y="2022119"/>
                </a:lnTo>
                <a:lnTo>
                  <a:pt x="0" y="202211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TextBox 9">
            <a:extLst>
              <a:ext uri="{FF2B5EF4-FFF2-40B4-BE49-F238E27FC236}">
                <a16:creationId xmlns:a16="http://schemas.microsoft.com/office/drawing/2014/main" id="{57B4E40C-8041-0E21-5662-66D3A872F0B1}"/>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09E51146-AB36-9543-11F7-1CB8A09E9E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97BB38-1CC7-DC97-F504-152570A815A7}"/>
              </a:ext>
            </a:extLst>
          </p:cNvPr>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a:extLst>
              <a:ext uri="{FF2B5EF4-FFF2-40B4-BE49-F238E27FC236}">
                <a16:creationId xmlns:a16="http://schemas.microsoft.com/office/drawing/2014/main" id="{D6CE98C0-2E26-19D9-5D2D-B3A168657DC2}"/>
              </a:ext>
            </a:extLst>
          </p:cNvPr>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a:extLst>
              <a:ext uri="{FF2B5EF4-FFF2-40B4-BE49-F238E27FC236}">
                <a16:creationId xmlns:a16="http://schemas.microsoft.com/office/drawing/2014/main" id="{F8C4A03D-5382-DBB2-0E9B-6FEAF111DB50}"/>
              </a:ext>
            </a:extLst>
          </p:cNvPr>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53669664-A855-81C7-5CD7-3A390F97BA9C}"/>
              </a:ext>
            </a:extLst>
          </p:cNvPr>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a:extLst>
              <a:ext uri="{FF2B5EF4-FFF2-40B4-BE49-F238E27FC236}">
                <a16:creationId xmlns:a16="http://schemas.microsoft.com/office/drawing/2014/main" id="{CCF793C2-429F-6568-0011-A75F5CE1A229}"/>
              </a:ext>
            </a:extLst>
          </p:cNvPr>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a:extLst>
              <a:ext uri="{FF2B5EF4-FFF2-40B4-BE49-F238E27FC236}">
                <a16:creationId xmlns:a16="http://schemas.microsoft.com/office/drawing/2014/main" id="{FB4E8434-D694-5AE2-D348-1D93B48F30D6}"/>
              </a:ext>
            </a:extLst>
          </p:cNvPr>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a:extLst>
              <a:ext uri="{FF2B5EF4-FFF2-40B4-BE49-F238E27FC236}">
                <a16:creationId xmlns:a16="http://schemas.microsoft.com/office/drawing/2014/main" id="{0CC5E243-AB56-CB8C-B786-1923A4913630}"/>
              </a:ext>
            </a:extLst>
          </p:cNvPr>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Freeform 9">
            <a:extLst>
              <a:ext uri="{FF2B5EF4-FFF2-40B4-BE49-F238E27FC236}">
                <a16:creationId xmlns:a16="http://schemas.microsoft.com/office/drawing/2014/main" id="{335BE5DF-785D-542C-E50C-DE43B979EB1F}"/>
              </a:ext>
            </a:extLst>
          </p:cNvPr>
          <p:cNvSpPr/>
          <p:nvPr/>
        </p:nvSpPr>
        <p:spPr>
          <a:xfrm>
            <a:off x="5696721" y="1182361"/>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0" name="Freeform 10">
            <a:extLst>
              <a:ext uri="{FF2B5EF4-FFF2-40B4-BE49-F238E27FC236}">
                <a16:creationId xmlns:a16="http://schemas.microsoft.com/office/drawing/2014/main" id="{90E93383-2B9E-1A71-3393-866204FCD850}"/>
              </a:ext>
            </a:extLst>
          </p:cNvPr>
          <p:cNvSpPr/>
          <p:nvPr/>
        </p:nvSpPr>
        <p:spPr>
          <a:xfrm>
            <a:off x="6134211" y="6555586"/>
            <a:ext cx="5333637" cy="1526754"/>
          </a:xfrm>
          <a:custGeom>
            <a:avLst/>
            <a:gdLst/>
            <a:ahLst/>
            <a:cxnLst/>
            <a:rect l="l" t="t" r="r" b="b"/>
            <a:pathLst>
              <a:path w="5333637" h="1526754">
                <a:moveTo>
                  <a:pt x="0" y="0"/>
                </a:moveTo>
                <a:lnTo>
                  <a:pt x="5333637" y="0"/>
                </a:lnTo>
                <a:lnTo>
                  <a:pt x="5333637" y="1526753"/>
                </a:lnTo>
                <a:lnTo>
                  <a:pt x="0" y="1526753"/>
                </a:lnTo>
                <a:lnTo>
                  <a:pt x="0" y="0"/>
                </a:lnTo>
                <a:close/>
              </a:path>
            </a:pathLst>
          </a:custGeom>
          <a:blipFill>
            <a:blip r:embed="rId16"/>
            <a:stretch>
              <a:fillRect/>
            </a:stretch>
          </a:blipFill>
        </p:spPr>
      </p:sp>
      <p:sp>
        <p:nvSpPr>
          <p:cNvPr id="11" name="Freeform 11">
            <a:extLst>
              <a:ext uri="{FF2B5EF4-FFF2-40B4-BE49-F238E27FC236}">
                <a16:creationId xmlns:a16="http://schemas.microsoft.com/office/drawing/2014/main" id="{B8306199-E65A-8BB9-937D-139479EE80F2}"/>
              </a:ext>
            </a:extLst>
          </p:cNvPr>
          <p:cNvSpPr/>
          <p:nvPr/>
        </p:nvSpPr>
        <p:spPr>
          <a:xfrm>
            <a:off x="6479541" y="8056272"/>
            <a:ext cx="5095191" cy="1689361"/>
          </a:xfrm>
          <a:custGeom>
            <a:avLst/>
            <a:gdLst/>
            <a:ahLst/>
            <a:cxnLst/>
            <a:rect l="l" t="t" r="r" b="b"/>
            <a:pathLst>
              <a:path w="4483098" h="1417780">
                <a:moveTo>
                  <a:pt x="0" y="0"/>
                </a:moveTo>
                <a:lnTo>
                  <a:pt x="4483099" y="0"/>
                </a:lnTo>
                <a:lnTo>
                  <a:pt x="4483099" y="1417780"/>
                </a:lnTo>
                <a:lnTo>
                  <a:pt x="0" y="1417780"/>
                </a:lnTo>
                <a:lnTo>
                  <a:pt x="0" y="0"/>
                </a:lnTo>
                <a:close/>
              </a:path>
            </a:pathLst>
          </a:custGeom>
          <a:blipFill>
            <a:blip r:embed="rId17"/>
            <a:stretch>
              <a:fillRect/>
            </a:stretch>
          </a:blipFill>
        </p:spPr>
      </p:sp>
      <p:sp>
        <p:nvSpPr>
          <p:cNvPr id="12" name="Freeform 12">
            <a:extLst>
              <a:ext uri="{FF2B5EF4-FFF2-40B4-BE49-F238E27FC236}">
                <a16:creationId xmlns:a16="http://schemas.microsoft.com/office/drawing/2014/main" id="{AD8E9905-1E57-C735-9CC6-C6C00355EEC7}"/>
              </a:ext>
            </a:extLst>
          </p:cNvPr>
          <p:cNvSpPr/>
          <p:nvPr/>
        </p:nvSpPr>
        <p:spPr>
          <a:xfrm>
            <a:off x="5432572" y="3206135"/>
            <a:ext cx="7033456" cy="2022118"/>
          </a:xfrm>
          <a:custGeom>
            <a:avLst/>
            <a:gdLst/>
            <a:ahLst/>
            <a:cxnLst/>
            <a:rect l="l" t="t" r="r" b="b"/>
            <a:pathLst>
              <a:path w="7033456" h="2022118">
                <a:moveTo>
                  <a:pt x="0" y="0"/>
                </a:moveTo>
                <a:lnTo>
                  <a:pt x="7033456" y="0"/>
                </a:lnTo>
                <a:lnTo>
                  <a:pt x="7033456" y="2022119"/>
                </a:lnTo>
                <a:lnTo>
                  <a:pt x="0" y="202211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9">
            <a:extLst>
              <a:ext uri="{FF2B5EF4-FFF2-40B4-BE49-F238E27FC236}">
                <a16:creationId xmlns:a16="http://schemas.microsoft.com/office/drawing/2014/main" id="{FDB235CA-519D-6516-AE21-A46FF4551797}"/>
              </a:ext>
            </a:extLst>
          </p:cNvPr>
          <p:cNvSpPr/>
          <p:nvPr/>
        </p:nvSpPr>
        <p:spPr>
          <a:xfrm>
            <a:off x="5448614" y="5160831"/>
            <a:ext cx="6289428" cy="1989032"/>
          </a:xfrm>
          <a:custGeom>
            <a:avLst/>
            <a:gdLst/>
            <a:ahLst/>
            <a:cxnLst/>
            <a:rect l="l" t="t" r="r" b="b"/>
            <a:pathLst>
              <a:path w="6289428" h="1989032">
                <a:moveTo>
                  <a:pt x="0" y="0"/>
                </a:moveTo>
                <a:lnTo>
                  <a:pt x="6289428" y="0"/>
                </a:lnTo>
                <a:lnTo>
                  <a:pt x="6289428" y="1989032"/>
                </a:lnTo>
                <a:lnTo>
                  <a:pt x="0" y="1989032"/>
                </a:lnTo>
                <a:lnTo>
                  <a:pt x="0" y="0"/>
                </a:lnTo>
                <a:close/>
              </a:path>
            </a:pathLst>
          </a:custGeom>
          <a:blipFill>
            <a:blip r:embed="rId15"/>
            <a:stretch>
              <a:fillRect/>
            </a:stretch>
          </a:blipFill>
        </p:spPr>
      </p:sp>
      <p:sp>
        <p:nvSpPr>
          <p:cNvPr id="16" name="TextBox 9">
            <a:extLst>
              <a:ext uri="{FF2B5EF4-FFF2-40B4-BE49-F238E27FC236}">
                <a16:creationId xmlns:a16="http://schemas.microsoft.com/office/drawing/2014/main" id="{7EE673C1-BBFE-FFCB-9BC1-6448307148A7}"/>
              </a:ext>
            </a:extLst>
          </p:cNvPr>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extLst>
      <p:ext uri="{BB962C8B-B14F-4D97-AF65-F5344CB8AC3E}">
        <p14:creationId xmlns:p14="http://schemas.microsoft.com/office/powerpoint/2010/main" val="611392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748704" y="-3236984"/>
            <a:ext cx="3554807" cy="5131612"/>
          </a:xfrm>
          <a:custGeom>
            <a:avLst/>
            <a:gdLst/>
            <a:ahLst/>
            <a:cxnLst/>
            <a:rect l="l" t="t" r="r" b="b"/>
            <a:pathLst>
              <a:path w="3554807" h="5131612">
                <a:moveTo>
                  <a:pt x="0" y="0"/>
                </a:moveTo>
                <a:lnTo>
                  <a:pt x="3554808" y="0"/>
                </a:lnTo>
                <a:lnTo>
                  <a:pt x="3554808" y="5131612"/>
                </a:lnTo>
                <a:lnTo>
                  <a:pt x="0" y="51316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a:off x="-1503353" y="2377331"/>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4754150"/>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737559">
            <a:off x="1159713"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6" name="Freeform 6"/>
          <p:cNvSpPr/>
          <p:nvPr/>
        </p:nvSpPr>
        <p:spPr>
          <a:xfrm>
            <a:off x="16003287" y="-481992"/>
            <a:ext cx="2781341" cy="2859323"/>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7" name="Freeform 7"/>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8" name="Freeform 8"/>
          <p:cNvSpPr/>
          <p:nvPr/>
        </p:nvSpPr>
        <p:spPr>
          <a:xfrm>
            <a:off x="5042479" y="39408"/>
            <a:ext cx="8203043" cy="10208184"/>
          </a:xfrm>
          <a:custGeom>
            <a:avLst/>
            <a:gdLst/>
            <a:ahLst/>
            <a:cxnLst/>
            <a:rect l="l" t="t" r="r" b="b"/>
            <a:pathLst>
              <a:path w="8203043" h="10208184">
                <a:moveTo>
                  <a:pt x="0" y="0"/>
                </a:moveTo>
                <a:lnTo>
                  <a:pt x="8203042" y="0"/>
                </a:lnTo>
                <a:lnTo>
                  <a:pt x="8203042" y="10208184"/>
                </a:lnTo>
                <a:lnTo>
                  <a:pt x="0" y="10208184"/>
                </a:lnTo>
                <a:lnTo>
                  <a:pt x="0" y="0"/>
                </a:lnTo>
                <a:close/>
              </a:path>
            </a:pathLst>
          </a:custGeom>
          <a:blipFill>
            <a:blip r:embed="rId14"/>
            <a:stretch>
              <a:fillRect b="-15414"/>
            </a:stretch>
          </a:blipFill>
        </p:spPr>
      </p:sp>
      <p:sp>
        <p:nvSpPr>
          <p:cNvPr id="9" name="TextBox 9"/>
          <p:cNvSpPr txBox="1"/>
          <p:nvPr/>
        </p:nvSpPr>
        <p:spPr>
          <a:xfrm>
            <a:off x="558905" y="870370"/>
            <a:ext cx="4952893" cy="2153290"/>
          </a:xfrm>
          <a:prstGeom prst="rect">
            <a:avLst/>
          </a:prstGeom>
        </p:spPr>
        <p:txBody>
          <a:bodyPr lIns="0" tIns="0" rIns="0" bIns="0" rtlCol="0" anchor="t">
            <a:spAutoFit/>
          </a:bodyPr>
          <a:lstStyle/>
          <a:p>
            <a:pPr algn="ctr">
              <a:lnSpc>
                <a:spcPts val="8320"/>
              </a:lnSpc>
            </a:pPr>
            <a:r>
              <a:rPr lang="en-US" sz="8000" spc="-160" dirty="0">
                <a:solidFill>
                  <a:srgbClr val="2B2B2B"/>
                </a:solidFill>
                <a:latin typeface="Fibre"/>
                <a:ea typeface="Fibre"/>
                <a:cs typeface="Fibre"/>
                <a:sym typeface="Fibre"/>
              </a:rPr>
              <a:t> Memory </a:t>
            </a:r>
          </a:p>
          <a:p>
            <a:pPr marL="0" lvl="0" indent="0" algn="ctr">
              <a:lnSpc>
                <a:spcPts val="8320"/>
              </a:lnSpc>
            </a:pPr>
            <a:r>
              <a:rPr lang="en-US" sz="8000" spc="-160" dirty="0">
                <a:solidFill>
                  <a:srgbClr val="2B2B2B"/>
                </a:solidFill>
                <a:latin typeface="Fibre"/>
                <a:ea typeface="Fibre"/>
                <a:cs typeface="Fibre"/>
                <a:sym typeface="Fibre"/>
              </a:rPr>
              <a:t>Verse: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3" name="Freeform 3"/>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Freeform 5"/>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6" name="Group 6"/>
          <p:cNvGrpSpPr>
            <a:grpSpLocks noChangeAspect="1"/>
          </p:cNvGrpSpPr>
          <p:nvPr/>
        </p:nvGrpSpPr>
        <p:grpSpPr>
          <a:xfrm>
            <a:off x="10174861" y="1901884"/>
            <a:ext cx="6483233" cy="6483233"/>
            <a:chOff x="0" y="0"/>
            <a:chExt cx="34823400" cy="34823400"/>
          </a:xfrm>
        </p:grpSpPr>
        <p:sp>
          <p:nvSpPr>
            <p:cNvPr id="7" name="Freeform 7"/>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1"/>
              <a:stretch>
                <a:fillRect l="-25046" r="-25046"/>
              </a:stretch>
            </a:blipFill>
          </p:spPr>
        </p:sp>
        <p:sp>
          <p:nvSpPr>
            <p:cNvPr id="8" name="Freeform 8"/>
            <p:cNvSpPr/>
            <p:nvPr/>
          </p:nvSpPr>
          <p:spPr>
            <a:xfrm>
              <a:off x="0" y="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2"/>
              <a:stretch>
                <a:fillRect/>
              </a:stretch>
            </a:blipFill>
          </p:spPr>
        </p:sp>
      </p:grpSp>
      <p:sp>
        <p:nvSpPr>
          <p:cNvPr id="9" name="Freeform 9"/>
          <p:cNvSpPr/>
          <p:nvPr/>
        </p:nvSpPr>
        <p:spPr>
          <a:xfrm>
            <a:off x="16519990" y="8599713"/>
            <a:ext cx="1478619" cy="1551598"/>
          </a:xfrm>
          <a:custGeom>
            <a:avLst/>
            <a:gdLst/>
            <a:ahLst/>
            <a:cxnLst/>
            <a:rect l="l" t="t" r="r" b="b"/>
            <a:pathLst>
              <a:path w="1478619" h="1551598">
                <a:moveTo>
                  <a:pt x="0" y="0"/>
                </a:moveTo>
                <a:lnTo>
                  <a:pt x="1478620" y="0"/>
                </a:lnTo>
                <a:lnTo>
                  <a:pt x="1478620" y="1551598"/>
                </a:lnTo>
                <a:lnTo>
                  <a:pt x="0" y="1551598"/>
                </a:lnTo>
                <a:lnTo>
                  <a:pt x="0" y="0"/>
                </a:lnTo>
                <a:close/>
              </a:path>
            </a:pathLst>
          </a:custGeom>
          <a:blipFill>
            <a:blip r:embed="rId13"/>
            <a:stretch>
              <a:fillRect r="-186187"/>
            </a:stretch>
          </a:blipFill>
        </p:spPr>
      </p:sp>
      <p:sp>
        <p:nvSpPr>
          <p:cNvPr id="10" name="TextBox 10"/>
          <p:cNvSpPr txBox="1"/>
          <p:nvPr/>
        </p:nvSpPr>
        <p:spPr>
          <a:xfrm>
            <a:off x="2590800" y="458145"/>
            <a:ext cx="10953849" cy="1274460"/>
          </a:xfrm>
          <a:prstGeom prst="rect">
            <a:avLst/>
          </a:prstGeom>
        </p:spPr>
        <p:txBody>
          <a:bodyPr wrap="square" lIns="0" tIns="0" rIns="0" bIns="0" rtlCol="0" anchor="t">
            <a:spAutoFit/>
          </a:bodyPr>
          <a:lstStyle/>
          <a:p>
            <a:pPr algn="ctr">
              <a:lnSpc>
                <a:spcPts val="9677"/>
              </a:lnSpc>
              <a:spcBef>
                <a:spcPct val="0"/>
              </a:spcBef>
            </a:pPr>
            <a:r>
              <a:rPr lang="en-US" sz="9305" b="1" spc="-186" dirty="0">
                <a:solidFill>
                  <a:srgbClr val="2B2B2B"/>
                </a:solidFill>
                <a:latin typeface="Fibre"/>
                <a:ea typeface="Fibre"/>
                <a:cs typeface="Fibre"/>
                <a:sym typeface="Fibre"/>
              </a:rPr>
              <a:t>What is Persecution?</a:t>
            </a:r>
          </a:p>
        </p:txBody>
      </p:sp>
      <p:sp>
        <p:nvSpPr>
          <p:cNvPr id="11" name="TextBox 11"/>
          <p:cNvSpPr txBox="1"/>
          <p:nvPr/>
        </p:nvSpPr>
        <p:spPr>
          <a:xfrm>
            <a:off x="3624397" y="1948285"/>
            <a:ext cx="5031447" cy="6436831"/>
          </a:xfrm>
          <a:prstGeom prst="rect">
            <a:avLst/>
          </a:prstGeom>
        </p:spPr>
        <p:txBody>
          <a:bodyPr lIns="0" tIns="0" rIns="0" bIns="0" rtlCol="0" anchor="t">
            <a:spAutoFit/>
          </a:bodyPr>
          <a:lstStyle/>
          <a:p>
            <a:pPr marL="0" lvl="0" indent="0" algn="l">
              <a:lnSpc>
                <a:spcPts val="10435"/>
              </a:lnSpc>
              <a:spcBef>
                <a:spcPct val="0"/>
              </a:spcBef>
            </a:pPr>
            <a:r>
              <a:rPr lang="en-US" sz="7729" b="1" spc="239">
                <a:solidFill>
                  <a:srgbClr val="2B2B2B"/>
                </a:solidFill>
                <a:latin typeface="Quicksand Semi-Bold"/>
                <a:ea typeface="Quicksand Semi-Bold"/>
                <a:cs typeface="Quicksand Semi-Bold"/>
                <a:sym typeface="Quicksand Semi-Bold"/>
              </a:rPr>
              <a:t>❌</a:t>
            </a:r>
            <a:r>
              <a:rPr lang="en-US" sz="7729" b="1" u="none" spc="239">
                <a:solidFill>
                  <a:srgbClr val="2B2B2B"/>
                </a:solidFill>
                <a:latin typeface="Quicksand Semi-Bold"/>
                <a:ea typeface="Quicksand Semi-Bold"/>
                <a:cs typeface="Quicksand Semi-Bold"/>
                <a:sym typeface="Quicksand Semi-Bold"/>
              </a:rPr>
              <a:t> Being treated badly for following Jesus.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1602</Words>
  <Application>Microsoft Macintosh PowerPoint</Application>
  <PresentationFormat>Custom</PresentationFormat>
  <Paragraphs>147</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Fibre</vt:lpstr>
      <vt:lpstr>Quicksand Semi-Bold</vt:lpstr>
      <vt:lpstr>Quicksand</vt:lpstr>
      <vt:lpstr>Arial</vt:lpstr>
      <vt:lpstr>Quicksand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Doors</dc:title>
  <cp:lastModifiedBy>Cinzia De Lima</cp:lastModifiedBy>
  <cp:revision>2</cp:revision>
  <dcterms:created xsi:type="dcterms:W3CDTF">2006-08-16T00:00:00Z</dcterms:created>
  <dcterms:modified xsi:type="dcterms:W3CDTF">2025-09-26T19:21:25Z</dcterms:modified>
  <dc:identifier>DAG0FzZG6g4</dc:identifier>
</cp:coreProperties>
</file>